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9"/>
  </p:notesMasterIdLst>
  <p:handoutMasterIdLst>
    <p:handoutMasterId r:id="rId40"/>
  </p:handoutMasterIdLst>
  <p:sldIdLst>
    <p:sldId id="348" r:id="rId2"/>
    <p:sldId id="349" r:id="rId3"/>
    <p:sldId id="406" r:id="rId4"/>
    <p:sldId id="350" r:id="rId5"/>
    <p:sldId id="412" r:id="rId6"/>
    <p:sldId id="389" r:id="rId7"/>
    <p:sldId id="407" r:id="rId8"/>
    <p:sldId id="408" r:id="rId9"/>
    <p:sldId id="390" r:id="rId10"/>
    <p:sldId id="391" r:id="rId11"/>
    <p:sldId id="369" r:id="rId12"/>
    <p:sldId id="413" r:id="rId13"/>
    <p:sldId id="392" r:id="rId14"/>
    <p:sldId id="373" r:id="rId15"/>
    <p:sldId id="393" r:id="rId16"/>
    <p:sldId id="394" r:id="rId17"/>
    <p:sldId id="395" r:id="rId18"/>
    <p:sldId id="396" r:id="rId19"/>
    <p:sldId id="409" r:id="rId20"/>
    <p:sldId id="397" r:id="rId21"/>
    <p:sldId id="418" r:id="rId22"/>
    <p:sldId id="398" r:id="rId23"/>
    <p:sldId id="400" r:id="rId24"/>
    <p:sldId id="401" r:id="rId25"/>
    <p:sldId id="414" r:id="rId26"/>
    <p:sldId id="379" r:id="rId27"/>
    <p:sldId id="382" r:id="rId28"/>
    <p:sldId id="410" r:id="rId29"/>
    <p:sldId id="383" r:id="rId30"/>
    <p:sldId id="411" r:id="rId31"/>
    <p:sldId id="402" r:id="rId32"/>
    <p:sldId id="403" r:id="rId33"/>
    <p:sldId id="417" r:id="rId34"/>
    <p:sldId id="405" r:id="rId35"/>
    <p:sldId id="415" r:id="rId36"/>
    <p:sldId id="416" r:id="rId37"/>
    <p:sldId id="364" r:id="rId38"/>
  </p:sldIdLst>
  <p:sldSz cx="12192000" cy="6858000"/>
  <p:notesSz cx="6997700" cy="9283700"/>
  <p:embeddedFontLst>
    <p:embeddedFont>
      <p:font typeface="본고딕 KR Regular" panose="020B0600000101010101" charset="-127"/>
      <p:regular r:id="rId41"/>
    </p:embeddedFont>
    <p:embeddedFont>
      <p:font typeface="Amaranth" panose="020B0600000101010101" charset="0"/>
      <p:regular r:id="rId42"/>
      <p:bold r:id="rId43"/>
      <p:boldItalic r:id="rId44"/>
    </p:embeddedFont>
    <p:embeddedFont>
      <p:font typeface="Britannic Bold" panose="020B0903060703020204" pitchFamily="34" charset="0"/>
      <p:regular r:id="rId45"/>
    </p:embeddedFont>
    <p:embeddedFont>
      <p:font typeface="Cambria Math" panose="02040503050406030204" pitchFamily="18" charset="0"/>
      <p:regular r:id="rId46"/>
    </p:embeddedFont>
    <p:embeddedFont>
      <p:font typeface="Consolas" panose="020B0609020204030204" pitchFamily="49"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E2F1D9"/>
    <a:srgbClr val="DDB0FF"/>
    <a:srgbClr val="99E3FF"/>
    <a:srgbClr val="FCE5D6"/>
    <a:srgbClr val="FFF2CD"/>
    <a:srgbClr val="00BAFF"/>
    <a:srgbClr val="B14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0" autoAdjust="0"/>
    <p:restoredTop sz="86381" autoAdjust="0"/>
  </p:normalViewPr>
  <p:slideViewPr>
    <p:cSldViewPr snapToGrid="0">
      <p:cViewPr varScale="1">
        <p:scale>
          <a:sx n="113" d="100"/>
          <a:sy n="113" d="100"/>
        </p:scale>
        <p:origin x="396" y="108"/>
      </p:cViewPr>
      <p:guideLst/>
    </p:cSldViewPr>
  </p:slideViewPr>
  <p:notesTextViewPr>
    <p:cViewPr>
      <p:scale>
        <a:sx n="1" d="1"/>
        <a:sy n="1" d="1"/>
      </p:scale>
      <p:origin x="0" y="0"/>
    </p:cViewPr>
  </p:notesTextViewPr>
  <p:notesViewPr>
    <p:cSldViewPr snapToGrid="0">
      <p:cViewPr varScale="1">
        <p:scale>
          <a:sx n="105" d="100"/>
          <a:sy n="105" d="100"/>
        </p:scale>
        <p:origin x="3798" y="1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125" cy="465138"/>
          </a:xfrm>
          <a:prstGeom prst="rect">
            <a:avLst/>
          </a:prstGeom>
        </p:spPr>
        <p:txBody>
          <a:bodyPr vert="horz" lIns="91440" tIns="45720" rIns="91440" bIns="45720" rtlCol="0"/>
          <a:lstStyle>
            <a:lvl1pPr algn="l">
              <a:defRPr sz="1200"/>
            </a:lvl1pPr>
          </a:lstStyle>
          <a:p>
            <a:endParaRPr lang="en-US" dirty="0">
              <a:latin typeface="Amaranth" panose="02000503000000020004" pitchFamily="50" charset="0"/>
            </a:endParaRPr>
          </a:p>
        </p:txBody>
      </p:sp>
      <p:sp>
        <p:nvSpPr>
          <p:cNvPr id="3" name="Date Placeholder 2"/>
          <p:cNvSpPr>
            <a:spLocks noGrp="1"/>
          </p:cNvSpPr>
          <p:nvPr>
            <p:ph type="dt" sz="quarter" idx="1"/>
          </p:nvPr>
        </p:nvSpPr>
        <p:spPr>
          <a:xfrm>
            <a:off x="3963988" y="0"/>
            <a:ext cx="3032125" cy="465138"/>
          </a:xfrm>
          <a:prstGeom prst="rect">
            <a:avLst/>
          </a:prstGeom>
        </p:spPr>
        <p:txBody>
          <a:bodyPr vert="horz" lIns="91440" tIns="45720" rIns="91440" bIns="45720" rtlCol="0"/>
          <a:lstStyle>
            <a:lvl1pPr algn="r">
              <a:defRPr sz="1200"/>
            </a:lvl1pPr>
          </a:lstStyle>
          <a:p>
            <a:fld id="{2EE47680-5B45-4075-8EF5-A6499484B3D5}" type="datetimeFigureOut">
              <a:rPr lang="en-US" smtClean="0">
                <a:latin typeface="Amaranth" panose="02000503000000020004" pitchFamily="50" charset="0"/>
              </a:rPr>
              <a:t>1/28/2022</a:t>
            </a:fld>
            <a:endParaRPr lang="en-US" dirty="0">
              <a:latin typeface="Amaranth" panose="02000503000000020004" pitchFamily="50" charset="0"/>
            </a:endParaRPr>
          </a:p>
        </p:txBody>
      </p:sp>
      <p:sp>
        <p:nvSpPr>
          <p:cNvPr id="4" name="Footer Placeholder 3"/>
          <p:cNvSpPr>
            <a:spLocks noGrp="1"/>
          </p:cNvSpPr>
          <p:nvPr>
            <p:ph type="ftr" sz="quarter" idx="2"/>
          </p:nvPr>
        </p:nvSpPr>
        <p:spPr>
          <a:xfrm>
            <a:off x="0" y="8818563"/>
            <a:ext cx="3032125" cy="465137"/>
          </a:xfrm>
          <a:prstGeom prst="rect">
            <a:avLst/>
          </a:prstGeom>
        </p:spPr>
        <p:txBody>
          <a:bodyPr vert="horz" lIns="91440" tIns="45720" rIns="91440" bIns="45720" rtlCol="0" anchor="b"/>
          <a:lstStyle>
            <a:lvl1pPr algn="l">
              <a:defRPr sz="1200"/>
            </a:lvl1pPr>
          </a:lstStyle>
          <a:p>
            <a:endParaRPr lang="en-US" dirty="0">
              <a:latin typeface="Amaranth" panose="02000503000000020004" pitchFamily="50" charset="0"/>
            </a:endParaRPr>
          </a:p>
        </p:txBody>
      </p:sp>
      <p:sp>
        <p:nvSpPr>
          <p:cNvPr id="5" name="Slide Number Placeholder 4"/>
          <p:cNvSpPr>
            <a:spLocks noGrp="1"/>
          </p:cNvSpPr>
          <p:nvPr>
            <p:ph type="sldNum" sz="quarter" idx="3"/>
          </p:nvPr>
        </p:nvSpPr>
        <p:spPr>
          <a:xfrm>
            <a:off x="3963988" y="8818563"/>
            <a:ext cx="3032125" cy="465137"/>
          </a:xfrm>
          <a:prstGeom prst="rect">
            <a:avLst/>
          </a:prstGeom>
        </p:spPr>
        <p:txBody>
          <a:bodyPr vert="horz" lIns="91440" tIns="45720" rIns="91440" bIns="45720" rtlCol="0" anchor="b"/>
          <a:lstStyle>
            <a:lvl1pPr algn="r">
              <a:defRPr sz="1200"/>
            </a:lvl1pPr>
          </a:lstStyle>
          <a:p>
            <a:fld id="{4B86DFC2-323F-45CF-9F5E-8362F361C984}" type="slidenum">
              <a:rPr lang="en-US" smtClean="0">
                <a:latin typeface="Amaranth" panose="02000503000000020004" pitchFamily="50" charset="0"/>
              </a:rPr>
              <a:t>‹#›</a:t>
            </a:fld>
            <a:endParaRPr lang="en-US" dirty="0">
              <a:latin typeface="Amaranth" panose="02000503000000020004" pitchFamily="50" charset="0"/>
            </a:endParaRPr>
          </a:p>
        </p:txBody>
      </p:sp>
    </p:spTree>
    <p:extLst>
      <p:ext uri="{BB962C8B-B14F-4D97-AF65-F5344CB8AC3E}">
        <p14:creationId xmlns:p14="http://schemas.microsoft.com/office/powerpoint/2010/main" val="3455685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atin typeface="본고딕 KR Regular" panose="020B0500000000000000" pitchFamily="34" charset="-127"/>
                <a:ea typeface="본고딕 KR Regular" panose="020B0500000000000000" pitchFamily="34" charset="-127"/>
              </a:defRPr>
            </a:lvl1pPr>
          </a:lstStyle>
          <a:p>
            <a:endParaRPr lang="ko-KR" altLang="en-US" dirty="0"/>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atin typeface="본고딕 KR Regular" panose="020B0500000000000000" pitchFamily="34" charset="-127"/>
                <a:ea typeface="본고딕 KR Regular" panose="020B0500000000000000" pitchFamily="34" charset="-127"/>
              </a:defRPr>
            </a:lvl1pPr>
          </a:lstStyle>
          <a:p>
            <a:fld id="{7BC75996-6902-45E1-91B2-84002FE0FDDD}" type="datetimeFigureOut">
              <a:rPr lang="ko-KR" altLang="en-US" smtClean="0"/>
              <a:pPr/>
              <a:t>2022-01-28</a:t>
            </a:fld>
            <a:endParaRPr lang="ko-KR" altLang="en-US" dirty="0"/>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ko-KR" altLang="en-US" dirty="0"/>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atin typeface="본고딕 KR Regular" panose="020B0500000000000000" pitchFamily="34" charset="-127"/>
                <a:ea typeface="본고딕 KR Regular" panose="020B0500000000000000" pitchFamily="34" charset="-127"/>
              </a:defRPr>
            </a:lvl1pPr>
          </a:lstStyle>
          <a:p>
            <a:endParaRPr lang="ko-KR" altLang="en-US" dirty="0"/>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atin typeface="본고딕 KR Regular" panose="020B0500000000000000" pitchFamily="34" charset="-127"/>
                <a:ea typeface="본고딕 KR Regular" panose="020B0500000000000000" pitchFamily="34" charset="-127"/>
              </a:defRPr>
            </a:lvl1pPr>
          </a:lstStyle>
          <a:p>
            <a:fld id="{AC3B06DF-F96A-40D8-B2BA-ACB7EF148024}" type="slidenum">
              <a:rPr lang="ko-KR" altLang="en-US" smtClean="0"/>
              <a:pPr/>
              <a:t>‹#›</a:t>
            </a:fld>
            <a:endParaRPr lang="ko-KR" altLang="en-US" dirty="0"/>
          </a:p>
        </p:txBody>
      </p:sp>
    </p:spTree>
    <p:extLst>
      <p:ext uri="{BB962C8B-B14F-4D97-AF65-F5344CB8AC3E}">
        <p14:creationId xmlns:p14="http://schemas.microsoft.com/office/powerpoint/2010/main" val="94795371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본고딕 KR Regular" panose="020B0500000000000000" pitchFamily="34" charset="-127"/>
        <a:ea typeface="본고딕 KR Regular" panose="020B0500000000000000" pitchFamily="34" charset="-127"/>
        <a:cs typeface="+mn-cs"/>
      </a:defRPr>
    </a:lvl1pPr>
    <a:lvl2pPr marL="457200" algn="l" defTabSz="914400" rtl="0" eaLnBrk="1" latinLnBrk="1" hangingPunct="1">
      <a:defRPr sz="1200" kern="1200">
        <a:solidFill>
          <a:schemeClr val="tx1"/>
        </a:solidFill>
        <a:latin typeface="본고딕 KR Regular" panose="020B0500000000000000" pitchFamily="34" charset="-127"/>
        <a:ea typeface="본고딕 KR Regular" panose="020B0500000000000000" pitchFamily="34" charset="-127"/>
        <a:cs typeface="+mn-cs"/>
      </a:defRPr>
    </a:lvl2pPr>
    <a:lvl3pPr marL="914400" algn="l" defTabSz="914400" rtl="0" eaLnBrk="1" latinLnBrk="1" hangingPunct="1">
      <a:defRPr sz="1200" kern="1200">
        <a:solidFill>
          <a:schemeClr val="tx1"/>
        </a:solidFill>
        <a:latin typeface="본고딕 KR Regular" panose="020B0500000000000000" pitchFamily="34" charset="-127"/>
        <a:ea typeface="본고딕 KR Regular" panose="020B0500000000000000" pitchFamily="34" charset="-127"/>
        <a:cs typeface="+mn-cs"/>
      </a:defRPr>
    </a:lvl3pPr>
    <a:lvl4pPr marL="1371600" algn="l" defTabSz="914400" rtl="0" eaLnBrk="1" latinLnBrk="1" hangingPunct="1">
      <a:defRPr sz="1200" kern="1200">
        <a:solidFill>
          <a:schemeClr val="tx1"/>
        </a:solidFill>
        <a:latin typeface="본고딕 KR Regular" panose="020B0500000000000000" pitchFamily="34" charset="-127"/>
        <a:ea typeface="본고딕 KR Regular" panose="020B0500000000000000" pitchFamily="34" charset="-127"/>
        <a:cs typeface="+mn-cs"/>
      </a:defRPr>
    </a:lvl4pPr>
    <a:lvl5pPr marL="1828800" algn="l" defTabSz="914400" rtl="0" eaLnBrk="1" latinLnBrk="1" hangingPunct="1">
      <a:defRPr sz="1200" kern="1200">
        <a:solidFill>
          <a:schemeClr val="tx1"/>
        </a:solidFill>
        <a:latin typeface="본고딕 KR Regular" panose="020B0500000000000000" pitchFamily="34" charset="-127"/>
        <a:ea typeface="본고딕 KR Regular" panose="020B0500000000000000" pitchFamily="34"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ítulo 2"/>
          <p:cNvSpPr>
            <a:spLocks noGrp="1"/>
          </p:cNvSpPr>
          <p:nvPr>
            <p:ph type="subTitle" idx="1"/>
          </p:nvPr>
        </p:nvSpPr>
        <p:spPr>
          <a:xfrm>
            <a:off x="1524000" y="3891598"/>
            <a:ext cx="9144000" cy="1655762"/>
          </a:xfrm>
        </p:spPr>
        <p:txBody>
          <a:bodyPr>
            <a:normAutofit/>
          </a:bodyPr>
          <a:lstStyle>
            <a:lvl1pPr marL="0" indent="0" algn="ctr">
              <a:buNone/>
              <a:defRPr sz="3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ko-KR" altLang="en-US"/>
              <a:t>클릭하여 마스터 부제목 스타일 편집</a:t>
            </a:r>
            <a:endParaRPr lang="en-US" dirty="0"/>
          </a:p>
        </p:txBody>
      </p:sp>
    </p:spTree>
    <p:extLst>
      <p:ext uri="{BB962C8B-B14F-4D97-AF65-F5344CB8AC3E}">
        <p14:creationId xmlns:p14="http://schemas.microsoft.com/office/powerpoint/2010/main" val="2383691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latinLnBrk="0">
              <a:defRPr/>
            </a:lvl1pPr>
          </a:lstStyle>
          <a:p>
            <a:r>
              <a:rPr lang="ko-KR" altLang="en-US"/>
              <a:t>마스터 제목 스타일 편집</a:t>
            </a:r>
            <a:endParaRPr lang="en-US" dirty="0"/>
          </a:p>
        </p:txBody>
      </p:sp>
    </p:spTree>
    <p:extLst>
      <p:ext uri="{BB962C8B-B14F-4D97-AF65-F5344CB8AC3E}">
        <p14:creationId xmlns:p14="http://schemas.microsoft.com/office/powerpoint/2010/main" val="1092444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
        <p:nvSpPr>
          <p:cNvPr id="12" name="Content Placeholder 11"/>
          <p:cNvSpPr>
            <a:spLocks noGrp="1"/>
          </p:cNvSpPr>
          <p:nvPr>
            <p:ph sz="quarter" idx="13"/>
          </p:nvPr>
        </p:nvSpPr>
        <p:spPr>
          <a:xfrm>
            <a:off x="0" y="0"/>
            <a:ext cx="12192000" cy="6858000"/>
          </a:xfrm>
        </p:spPr>
        <p:txBody>
          <a:bodyPr anchor="ctr"/>
          <a:lstStyle>
            <a:lvl1pPr marL="0" indent="0" algn="ctr">
              <a:buNone/>
              <a:defRPr/>
            </a:lvl1pPr>
            <a:lvl2pPr marL="457189" indent="0" algn="ctr">
              <a:buNone/>
              <a:defRPr/>
            </a:lvl2pPr>
            <a:lvl3pPr marL="914377" indent="0" algn="ctr">
              <a:buNone/>
              <a:defRPr/>
            </a:lvl3pPr>
            <a:lvl4pPr marL="1371566" indent="0" algn="ctr">
              <a:buNone/>
              <a:defRPr/>
            </a:lvl4pPr>
            <a:lvl5pPr marL="1828755" indent="0" algn="ctr">
              <a:buNone/>
              <a:defRPr/>
            </a:lvl5pPr>
          </a:lstStyle>
          <a:p>
            <a:pPr lvl="0"/>
            <a:r>
              <a:rPr lang="ko-KR" altLang="en-US"/>
              <a:t>마스터 텍스트 스타일을 편집하려면 클릭</a:t>
            </a:r>
          </a:p>
        </p:txBody>
      </p:sp>
    </p:spTree>
    <p:extLst>
      <p:ext uri="{BB962C8B-B14F-4D97-AF65-F5344CB8AC3E}">
        <p14:creationId xmlns:p14="http://schemas.microsoft.com/office/powerpoint/2010/main" val="1735432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ítulo 1"/>
          <p:cNvSpPr>
            <a:spLocks noGrp="1"/>
          </p:cNvSpPr>
          <p:nvPr>
            <p:ph type="title"/>
          </p:nvPr>
        </p:nvSpPr>
        <p:spPr>
          <a:xfrm>
            <a:off x="838200" y="2354157"/>
            <a:ext cx="3932237" cy="2140168"/>
          </a:xfrm>
        </p:spPr>
        <p:txBody>
          <a:bodyPr anchor="b">
            <a:noAutofit/>
          </a:bodyPr>
          <a:lstStyle>
            <a:lvl1pPr latinLnBrk="0">
              <a:defRPr sz="3600" b="1"/>
            </a:lvl1pPr>
          </a:lstStyle>
          <a:p>
            <a:r>
              <a:rPr lang="ko-KR" altLang="en-US"/>
              <a:t>마스터 제목 스타일 편집</a:t>
            </a:r>
            <a:endParaRPr lang="en-US" dirty="0"/>
          </a:p>
        </p:txBody>
      </p:sp>
      <p:sp>
        <p:nvSpPr>
          <p:cNvPr id="3" name="Marcador de contenido 2"/>
          <p:cNvSpPr>
            <a:spLocks noGrp="1"/>
          </p:cNvSpPr>
          <p:nvPr>
            <p:ph idx="1"/>
          </p:nvPr>
        </p:nvSpPr>
        <p:spPr>
          <a:xfrm>
            <a:off x="5067299" y="282035"/>
            <a:ext cx="6232071" cy="6439444"/>
          </a:xfrm>
        </p:spPr>
        <p:txBody>
          <a:bodyPr>
            <a:normAutofit/>
          </a:bodyPr>
          <a:lstStyle>
            <a:lvl1pPr marL="274320" indent="-274320" defTabSz="228600" latinLnBrk="0">
              <a:lnSpc>
                <a:spcPct val="100000"/>
              </a:lnSpc>
              <a:spcAft>
                <a:spcPts val="0"/>
              </a:spcAft>
              <a:buClr>
                <a:schemeClr val="bg1">
                  <a:lumMod val="75000"/>
                </a:schemeClr>
              </a:buClr>
              <a:buFont typeface="+mj-lt"/>
              <a:buAutoNum type="arabicPeriod"/>
              <a:defRPr sz="1600" b="0" i="0">
                <a:latin typeface="Consolas" panose="020B0609020204030204" pitchFamily="49" charset="0"/>
                <a:ea typeface="Consolas" panose="020B0609020204030204" pitchFamily="49" charset="0"/>
                <a:cs typeface="Consolas" panose="020B0609020204030204" pitchFamily="49" charset="0"/>
              </a:defRPr>
            </a:lvl1pPr>
            <a:lvl2pPr marL="868663" indent="-457200" defTabSz="228600">
              <a:lnSpc>
                <a:spcPct val="100000"/>
              </a:lnSpc>
              <a:spcAft>
                <a:spcPts val="0"/>
              </a:spcAft>
              <a:buClr>
                <a:schemeClr val="bg1">
                  <a:lumMod val="75000"/>
                </a:schemeClr>
              </a:buClr>
              <a:buFont typeface="+mj-lt"/>
              <a:buAutoNum type="arabicPeriod"/>
              <a:defRPr sz="2400"/>
            </a:lvl2pPr>
            <a:lvl3pPr marL="1371577" indent="-457200" defTabSz="228600">
              <a:lnSpc>
                <a:spcPct val="100000"/>
              </a:lnSpc>
              <a:spcAft>
                <a:spcPts val="0"/>
              </a:spcAft>
              <a:buClr>
                <a:schemeClr val="bg1">
                  <a:lumMod val="75000"/>
                </a:schemeClr>
              </a:buClr>
              <a:buFont typeface="+mj-lt"/>
              <a:buAutoNum type="arabicPeriod"/>
              <a:defRPr sz="2000"/>
            </a:lvl3pPr>
            <a:lvl4pPr marL="1714466" indent="-342900" defTabSz="228600">
              <a:lnSpc>
                <a:spcPct val="100000"/>
              </a:lnSpc>
              <a:spcAft>
                <a:spcPts val="0"/>
              </a:spcAft>
              <a:buClr>
                <a:schemeClr val="bg1">
                  <a:lumMod val="75000"/>
                </a:schemeClr>
              </a:buClr>
              <a:buFont typeface="+mj-lt"/>
              <a:buAutoNum type="arabicPeriod"/>
              <a:defRPr sz="1800"/>
            </a:lvl4pPr>
            <a:lvl5pPr marL="2171655" indent="-342900" defTabSz="228600">
              <a:lnSpc>
                <a:spcPct val="100000"/>
              </a:lnSpc>
              <a:spcAft>
                <a:spcPts val="0"/>
              </a:spcAft>
              <a:buClr>
                <a:schemeClr val="bg1">
                  <a:lumMod val="75000"/>
                </a:schemeClr>
              </a:buClr>
              <a:buFont typeface="+mj-lt"/>
              <a:buAutoNum type="arabicPeriod"/>
              <a:defRPr sz="1800"/>
            </a:lvl5pPr>
            <a:lvl6pPr>
              <a:defRPr sz="2000"/>
            </a:lvl6pPr>
            <a:lvl7pPr>
              <a:defRPr sz="2000"/>
            </a:lvl7pPr>
            <a:lvl8pPr>
              <a:defRPr sz="2000"/>
            </a:lvl8pPr>
            <a:lvl9pPr>
              <a:defRPr sz="2000"/>
            </a:lvl9pPr>
          </a:lstStyle>
          <a:p>
            <a:pPr lvl="0"/>
            <a:r>
              <a:rPr lang="ko-KR" altLang="en-US"/>
              <a:t>마스터 텍스트 스타일을 편집하려면 클릭</a:t>
            </a:r>
          </a:p>
        </p:txBody>
      </p:sp>
    </p:spTree>
    <p:extLst>
      <p:ext uri="{BB962C8B-B14F-4D97-AF65-F5344CB8AC3E}">
        <p14:creationId xmlns:p14="http://schemas.microsoft.com/office/powerpoint/2010/main" val="155623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latinLnBrk="0">
              <a:defRPr/>
            </a:lvl1pPr>
          </a:lstStyle>
          <a:p>
            <a:r>
              <a:rPr lang="ko-KR" altLang="en-US"/>
              <a:t>마스터 제목 스타일 편집</a:t>
            </a:r>
            <a:endParaRPr lang="en-US" dirty="0"/>
          </a:p>
        </p:txBody>
      </p:sp>
      <p:sp>
        <p:nvSpPr>
          <p:cNvPr id="3" name="Marcador de contenido 2"/>
          <p:cNvSpPr>
            <a:spLocks noGrp="1"/>
          </p:cNvSpPr>
          <p:nvPr>
            <p:ph idx="1"/>
          </p:nvPr>
        </p:nvSpPr>
        <p:spPr>
          <a:xfrm>
            <a:off x="838200" y="1825624"/>
            <a:ext cx="10515600" cy="4638676"/>
          </a:xfrm>
        </p:spPr>
        <p:txBody>
          <a:bodyPr>
            <a:normAutofit/>
          </a:bodyPr>
          <a:lstStyle>
            <a:lvl1pPr latinLnBrk="0">
              <a:defRPr sz="2400"/>
            </a:lvl1pPr>
            <a:lvl2pPr latinLnBrk="0">
              <a:defRPr sz="2000"/>
            </a:lvl2pPr>
            <a:lvl3pPr latinLnBrk="0">
              <a:defRPr sz="1800"/>
            </a:lvl3pPr>
            <a:lvl4pPr latinLnBrk="0">
              <a:defRPr sz="1600"/>
            </a:lvl4pPr>
            <a:lvl5pPr latinLnBrk="0">
              <a:defRPr sz="16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Tree>
    <p:extLst>
      <p:ext uri="{BB962C8B-B14F-4D97-AF65-F5344CB8AC3E}">
        <p14:creationId xmlns:p14="http://schemas.microsoft.com/office/powerpoint/2010/main" val="3638766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ne List Number">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latinLnBrk="0">
              <a:defRPr/>
            </a:lvl1pPr>
          </a:lstStyle>
          <a:p>
            <a:r>
              <a:rPr lang="ko-KR" altLang="en-US"/>
              <a:t>마스터 제목 스타일 편집</a:t>
            </a:r>
            <a:endParaRPr lang="en-US" dirty="0"/>
          </a:p>
        </p:txBody>
      </p:sp>
      <p:sp>
        <p:nvSpPr>
          <p:cNvPr id="3" name="Marcador de contenido 2"/>
          <p:cNvSpPr>
            <a:spLocks noGrp="1"/>
          </p:cNvSpPr>
          <p:nvPr>
            <p:ph idx="1"/>
          </p:nvPr>
        </p:nvSpPr>
        <p:spPr>
          <a:xfrm>
            <a:off x="838200" y="1825624"/>
            <a:ext cx="10515600" cy="4638676"/>
          </a:xfrm>
        </p:spPr>
        <p:txBody>
          <a:bodyPr>
            <a:normAutofit/>
          </a:bodyPr>
          <a:lstStyle>
            <a:lvl1pPr marL="273600" indent="-273600" latinLnBrk="0">
              <a:buFont typeface="+mj-lt"/>
              <a:buAutoNum type="arabicPeriod"/>
              <a:defRPr sz="2400"/>
            </a:lvl1pPr>
            <a:lvl2pPr marL="687600" indent="-273600" latinLnBrk="0">
              <a:buFont typeface="+mj-lt"/>
              <a:buAutoNum type="arabicPeriod"/>
              <a:defRPr sz="2000"/>
            </a:lvl2pPr>
            <a:lvl3pPr marL="1144800" indent="-230400" latinLnBrk="0">
              <a:buFont typeface="+mj-lt"/>
              <a:buAutoNum type="arabicPeriod"/>
              <a:defRPr sz="1800"/>
            </a:lvl3pPr>
            <a:lvl4pPr latinLnBrk="0">
              <a:defRPr sz="1600"/>
            </a:lvl4pPr>
            <a:lvl5pPr>
              <a:defRPr sz="16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p:txBody>
      </p:sp>
    </p:spTree>
    <p:extLst>
      <p:ext uri="{BB962C8B-B14F-4D97-AF65-F5344CB8AC3E}">
        <p14:creationId xmlns:p14="http://schemas.microsoft.com/office/powerpoint/2010/main" val="259430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One List Black">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lumMod val="95000"/>
                  </a:schemeClr>
                </a:solidFill>
              </a:defRPr>
            </a:lvl1pPr>
          </a:lstStyle>
          <a:p>
            <a:r>
              <a:rPr lang="ko-KR" altLang="en-US"/>
              <a:t>마스터 제목 스타일 편집</a:t>
            </a:r>
            <a:endParaRPr lang="en-US" dirty="0"/>
          </a:p>
        </p:txBody>
      </p:sp>
      <p:sp>
        <p:nvSpPr>
          <p:cNvPr id="3" name="Marcador de contenido 2"/>
          <p:cNvSpPr>
            <a:spLocks noGrp="1"/>
          </p:cNvSpPr>
          <p:nvPr>
            <p:ph idx="1"/>
          </p:nvPr>
        </p:nvSpPr>
        <p:spPr/>
        <p:txBody>
          <a:bodyPr/>
          <a:lstStyle>
            <a:lvl1pPr latinLnBrk="0">
              <a:defRPr>
                <a:solidFill>
                  <a:schemeClr val="bg1">
                    <a:lumMod val="85000"/>
                  </a:schemeClr>
                </a:solidFill>
              </a:defRPr>
            </a:lvl1pPr>
            <a:lvl2pPr latinLnBrk="0">
              <a:defRPr>
                <a:solidFill>
                  <a:schemeClr val="bg1">
                    <a:lumMod val="85000"/>
                  </a:schemeClr>
                </a:solidFill>
              </a:defRPr>
            </a:lvl2pPr>
            <a:lvl3pPr latinLnBrk="0">
              <a:defRPr>
                <a:solidFill>
                  <a:schemeClr val="bg1">
                    <a:lumMod val="85000"/>
                  </a:schemeClr>
                </a:solidFill>
              </a:defRPr>
            </a:lvl3pPr>
            <a:lvl4pPr latinLnBrk="0">
              <a:defRPr>
                <a:solidFill>
                  <a:schemeClr val="bg1">
                    <a:lumMod val="85000"/>
                  </a:schemeClr>
                </a:solidFill>
              </a:defRPr>
            </a:lvl4pPr>
            <a:lvl5pPr latinLnBrk="0">
              <a:defRPr>
                <a:solidFill>
                  <a:schemeClr val="bg1">
                    <a:lumMod val="85000"/>
                  </a:schemeClr>
                </a:solidFill>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Tree>
    <p:extLst>
      <p:ext uri="{BB962C8B-B14F-4D97-AF65-F5344CB8AC3E}">
        <p14:creationId xmlns:p14="http://schemas.microsoft.com/office/powerpoint/2010/main" val="200361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Row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latinLnBrk="0">
              <a:defRPr/>
            </a:lvl1pPr>
          </a:lstStyle>
          <a:p>
            <a:r>
              <a:rPr lang="ko-KR" altLang="en-US"/>
              <a:t>마스터 제목 스타일 편집</a:t>
            </a:r>
            <a:endParaRPr lang="en-US" dirty="0"/>
          </a:p>
        </p:txBody>
      </p:sp>
      <p:sp>
        <p:nvSpPr>
          <p:cNvPr id="7" name="Content Placeholder 6"/>
          <p:cNvSpPr>
            <a:spLocks noGrp="1"/>
          </p:cNvSpPr>
          <p:nvPr>
            <p:ph sz="quarter" idx="13"/>
          </p:nvPr>
        </p:nvSpPr>
        <p:spPr>
          <a:xfrm>
            <a:off x="838200" y="1839736"/>
            <a:ext cx="10515600" cy="2127254"/>
          </a:xfrm>
        </p:spPr>
        <p:txBody>
          <a:bodyPr>
            <a:noAutofit/>
          </a:bodyPr>
          <a:lstStyle>
            <a:lvl1pPr latinLnBrk="0">
              <a:defRPr sz="2000"/>
            </a:lvl1pPr>
            <a:lvl2pPr latinLnBrk="0">
              <a:defRPr sz="1800"/>
            </a:lvl2pPr>
            <a:lvl3pPr latinLnBrk="0">
              <a:defRPr sz="1600"/>
            </a:lvl3pPr>
            <a:lvl4pPr latinLnBrk="0">
              <a:defRPr sz="1400"/>
            </a:lvl4pPr>
            <a:lvl5pPr latinLnBrk="0">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9" name="Content Placeholder 8"/>
          <p:cNvSpPr>
            <a:spLocks noGrp="1"/>
          </p:cNvSpPr>
          <p:nvPr>
            <p:ph sz="quarter" idx="14"/>
          </p:nvPr>
        </p:nvSpPr>
        <p:spPr>
          <a:xfrm>
            <a:off x="838200" y="4079526"/>
            <a:ext cx="10515600" cy="2276828"/>
          </a:xfrm>
        </p:spPr>
        <p:txBody>
          <a:bodyPr>
            <a:normAutofit/>
          </a:bodyPr>
          <a:lstStyle>
            <a:lvl1pPr latinLnBrk="0">
              <a:defRPr sz="2000"/>
            </a:lvl1pPr>
            <a:lvl2pPr latinLnBrk="0">
              <a:defRPr sz="1800"/>
            </a:lvl2pPr>
            <a:lvl3pPr latinLnBrk="0">
              <a:defRPr sz="1600"/>
            </a:lvl3pPr>
            <a:lvl4pPr latinLnBrk="0">
              <a:defRPr sz="1400"/>
            </a:lvl4pPr>
            <a:lvl5pPr latinLnBrk="0">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Tree>
    <p:extLst>
      <p:ext uri="{BB962C8B-B14F-4D97-AF65-F5344CB8AC3E}">
        <p14:creationId xmlns:p14="http://schemas.microsoft.com/office/powerpoint/2010/main" val="445047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ub Title">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2"/>
            <a:ext cx="10515600" cy="2852737"/>
          </a:xfrm>
        </p:spPr>
        <p:txBody>
          <a:bodyPr anchor="b"/>
          <a:lstStyle>
            <a:lvl1pPr latinLnBrk="0">
              <a:defRPr sz="6000"/>
            </a:lvl1pPr>
          </a:lstStyle>
          <a:p>
            <a:r>
              <a:rPr lang="ko-KR" altLang="en-US"/>
              <a:t>마스터 제목 스타일 편집</a:t>
            </a:r>
            <a:endParaRPr lang="en-US" dirty="0"/>
          </a:p>
        </p:txBody>
      </p:sp>
      <p:sp>
        <p:nvSpPr>
          <p:cNvPr id="3" name="Marcador de texto 2"/>
          <p:cNvSpPr>
            <a:spLocks noGrp="1"/>
          </p:cNvSpPr>
          <p:nvPr>
            <p:ph type="body" idx="1"/>
          </p:nvPr>
        </p:nvSpPr>
        <p:spPr>
          <a:xfrm>
            <a:off x="831851" y="4814761"/>
            <a:ext cx="10515600" cy="1274893"/>
          </a:xfrm>
        </p:spPr>
        <p:txBody>
          <a:bodyPr>
            <a:normAutofit/>
          </a:bodyPr>
          <a:lstStyle>
            <a:lvl1pPr marL="0" indent="0" latinLnBrk="0" hangingPunct="1">
              <a:buNone/>
              <a:defRPr sz="2400">
                <a:solidFill>
                  <a:schemeClr val="tx1">
                    <a:lumMod val="65000"/>
                    <a:lumOff val="3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ko-KR" altLang="en-US"/>
              <a:t>마스터 텍스트 스타일을 편집하려면 클릭</a:t>
            </a:r>
          </a:p>
        </p:txBody>
      </p:sp>
    </p:spTree>
    <p:extLst>
      <p:ext uri="{BB962C8B-B14F-4D97-AF65-F5344CB8AC3E}">
        <p14:creationId xmlns:p14="http://schemas.microsoft.com/office/powerpoint/2010/main" val="1361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s Middle">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latinLnBrk="0">
              <a:defRPr/>
            </a:lvl1pPr>
          </a:lstStyle>
          <a:p>
            <a:r>
              <a:rPr lang="ko-KR" altLang="en-US"/>
              <a:t>마스터 제목 스타일 편집</a:t>
            </a:r>
            <a:endParaRPr lang="en-US" dirty="0"/>
          </a:p>
        </p:txBody>
      </p:sp>
      <p:sp>
        <p:nvSpPr>
          <p:cNvPr id="3" name="Marcador de contenido 2"/>
          <p:cNvSpPr>
            <a:spLocks noGrp="1"/>
          </p:cNvSpPr>
          <p:nvPr>
            <p:ph sz="half" idx="1"/>
          </p:nvPr>
        </p:nvSpPr>
        <p:spPr>
          <a:xfrm>
            <a:off x="838200" y="1825625"/>
            <a:ext cx="5181600" cy="4664074"/>
          </a:xfrm>
        </p:spPr>
        <p:txBody>
          <a:bodyPr anchor="ctr">
            <a:normAutofit/>
          </a:bodyPr>
          <a:lstStyle>
            <a:lvl1pPr latinLnBrk="0">
              <a:defRPr sz="2000"/>
            </a:lvl1pPr>
            <a:lvl2pPr latinLnBrk="0">
              <a:defRPr sz="1800"/>
            </a:lvl2pPr>
            <a:lvl3pPr latinLnBrk="0">
              <a:defRPr sz="1600"/>
            </a:lvl3pPr>
            <a:lvl4pPr latinLnBrk="0">
              <a:defRPr sz="1400"/>
            </a:lvl4pPr>
            <a:lvl5pPr latinLnBrk="0">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Marcador de contenido 3"/>
          <p:cNvSpPr>
            <a:spLocks noGrp="1"/>
          </p:cNvSpPr>
          <p:nvPr>
            <p:ph sz="half" idx="2"/>
          </p:nvPr>
        </p:nvSpPr>
        <p:spPr>
          <a:xfrm>
            <a:off x="6172200" y="1825624"/>
            <a:ext cx="5181600" cy="4664075"/>
          </a:xfrm>
        </p:spPr>
        <p:txBody>
          <a:bodyPr anchor="ctr">
            <a:normAutofit/>
          </a:bodyPr>
          <a:lstStyle>
            <a:lvl1pPr latinLnBrk="0">
              <a:defRPr sz="2000"/>
            </a:lvl1pPr>
            <a:lvl2pPr latinLnBrk="0">
              <a:defRPr sz="1800"/>
            </a:lvl2pPr>
            <a:lvl3pPr latinLnBrk="0">
              <a:defRPr sz="1600"/>
            </a:lvl3pPr>
            <a:lvl4pPr latinLnBrk="0">
              <a:defRPr sz="1400"/>
            </a:lvl4pPr>
            <a:lvl5pPr latinLnBrk="0">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Tree>
    <p:extLst>
      <p:ext uri="{BB962C8B-B14F-4D97-AF65-F5344CB8AC3E}">
        <p14:creationId xmlns:p14="http://schemas.microsoft.com/office/powerpoint/2010/main" val="1448633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lumns Up">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latinLnBrk="0">
              <a:defRPr/>
            </a:lvl1pPr>
          </a:lstStyle>
          <a:p>
            <a:r>
              <a:rPr lang="ko-KR" altLang="en-US"/>
              <a:t>마스터 제목 스타일 편집</a:t>
            </a:r>
            <a:endParaRPr lang="en-US" dirty="0"/>
          </a:p>
        </p:txBody>
      </p:sp>
      <p:sp>
        <p:nvSpPr>
          <p:cNvPr id="3" name="Marcador de contenido 2"/>
          <p:cNvSpPr>
            <a:spLocks noGrp="1"/>
          </p:cNvSpPr>
          <p:nvPr>
            <p:ph sz="half" idx="1"/>
          </p:nvPr>
        </p:nvSpPr>
        <p:spPr>
          <a:xfrm>
            <a:off x="838200" y="1825625"/>
            <a:ext cx="5181600" cy="4664074"/>
          </a:xfrm>
        </p:spPr>
        <p:txBody>
          <a:bodyPr anchor="t">
            <a:normAutofit/>
          </a:bodyPr>
          <a:lstStyle>
            <a:lvl1pPr latinLnBrk="0">
              <a:defRPr sz="2000"/>
            </a:lvl1pPr>
            <a:lvl2pPr latinLnBrk="0">
              <a:defRPr sz="1800"/>
            </a:lvl2pPr>
            <a:lvl3pPr latinLnBrk="0">
              <a:defRPr sz="1600"/>
            </a:lvl3pPr>
            <a:lvl4pPr latinLnBrk="0">
              <a:defRPr sz="1400"/>
            </a:lvl4pPr>
            <a:lvl5pPr latinLnBrk="0">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Marcador de contenido 3"/>
          <p:cNvSpPr>
            <a:spLocks noGrp="1"/>
          </p:cNvSpPr>
          <p:nvPr>
            <p:ph sz="half" idx="2"/>
          </p:nvPr>
        </p:nvSpPr>
        <p:spPr>
          <a:xfrm>
            <a:off x="6172200" y="1825624"/>
            <a:ext cx="5181600" cy="4664075"/>
          </a:xfrm>
        </p:spPr>
        <p:txBody>
          <a:bodyPr anchor="t">
            <a:normAutofit/>
          </a:bodyPr>
          <a:lstStyle>
            <a:lvl1pPr latinLnBrk="0">
              <a:defRPr sz="2000"/>
            </a:lvl1pPr>
            <a:lvl2pPr latinLnBrk="0">
              <a:defRPr sz="1800"/>
            </a:lvl2pPr>
            <a:lvl3pPr latinLnBrk="0">
              <a:defRPr sz="1600"/>
            </a:lvl3pPr>
            <a:lvl4pPr latinLnBrk="0">
              <a:defRPr sz="1400"/>
            </a:lvl4pPr>
            <a:lvl5pPr latinLnBrk="0">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Tree>
    <p:extLst>
      <p:ext uri="{BB962C8B-B14F-4D97-AF65-F5344CB8AC3E}">
        <p14:creationId xmlns:p14="http://schemas.microsoft.com/office/powerpoint/2010/main" val="15157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9"/>
            <a:ext cx="10515600" cy="1325563"/>
          </a:xfrm>
        </p:spPr>
        <p:txBody>
          <a:bodyPr/>
          <a:lstStyle/>
          <a:p>
            <a:r>
              <a:rPr lang="ko-KR" altLang="en-US"/>
              <a:t>마스터 제목 스타일 편집</a:t>
            </a:r>
            <a:endParaRPr lang="en-US" dirty="0"/>
          </a:p>
        </p:txBody>
      </p:sp>
      <p:sp>
        <p:nvSpPr>
          <p:cNvPr id="3" name="Marcador de texto 2"/>
          <p:cNvSpPr>
            <a:spLocks noGrp="1"/>
          </p:cNvSpPr>
          <p:nvPr>
            <p:ph type="body" idx="1"/>
          </p:nvPr>
        </p:nvSpPr>
        <p:spPr>
          <a:xfrm>
            <a:off x="839789" y="1778399"/>
            <a:ext cx="5157787" cy="648001"/>
          </a:xfrm>
        </p:spPr>
        <p:txBody>
          <a:bodyPr anchor="ctr">
            <a:normAutofit/>
          </a:bodyPr>
          <a:lstStyle>
            <a:lvl1pPr marL="0" indent="0" latinLnBrk="0">
              <a:buNone/>
              <a:defRPr sz="2800" b="1" baseline="0">
                <a:latin typeface="+mj-lt"/>
                <a:ea typeface="+mj-ea"/>
                <a:cs typeface="SirinStencil"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ko-KR" altLang="en-US"/>
              <a:t>마스터 텍스트 스타일을 편집하려면 클릭</a:t>
            </a:r>
          </a:p>
        </p:txBody>
      </p:sp>
      <p:sp>
        <p:nvSpPr>
          <p:cNvPr id="4" name="Marcador de contenido 3"/>
          <p:cNvSpPr>
            <a:spLocks noGrp="1"/>
          </p:cNvSpPr>
          <p:nvPr>
            <p:ph sz="half" idx="2"/>
          </p:nvPr>
        </p:nvSpPr>
        <p:spPr>
          <a:xfrm>
            <a:off x="839789" y="2505075"/>
            <a:ext cx="5157787" cy="3684588"/>
          </a:xfrm>
        </p:spPr>
        <p:txBody>
          <a:bodyPr>
            <a:normAutofit/>
          </a:bodyPr>
          <a:lstStyle>
            <a:lvl1pPr latinLnBrk="0">
              <a:defRPr sz="2000"/>
            </a:lvl1pPr>
            <a:lvl2pPr latinLnBrk="0">
              <a:defRPr sz="1800"/>
            </a:lvl2pPr>
            <a:lvl3pPr latinLnBrk="0">
              <a:defRPr sz="1600"/>
            </a:lvl3pPr>
            <a:lvl4pPr latinLnBrk="0">
              <a:defRPr sz="1400"/>
            </a:lvl4pPr>
            <a:lvl5pPr latinLnBrk="0">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Marcador de texto 4"/>
          <p:cNvSpPr>
            <a:spLocks noGrp="1"/>
          </p:cNvSpPr>
          <p:nvPr>
            <p:ph type="body" sz="quarter" idx="3"/>
          </p:nvPr>
        </p:nvSpPr>
        <p:spPr>
          <a:xfrm>
            <a:off x="6172202" y="1778399"/>
            <a:ext cx="5183188" cy="648001"/>
          </a:xfrm>
        </p:spPr>
        <p:txBody>
          <a:bodyPr anchor="ctr">
            <a:normAutofit/>
          </a:bodyPr>
          <a:lstStyle>
            <a:lvl1pPr marL="0" indent="0">
              <a:buNone/>
              <a:defRPr lang="en-US" altLang="ko-KR" sz="2800" b="1" kern="1200" baseline="0" dirty="0" smtClean="0">
                <a:solidFill>
                  <a:schemeClr val="tx1">
                    <a:lumMod val="65000"/>
                    <a:lumOff val="35000"/>
                  </a:schemeClr>
                </a:solidFill>
                <a:latin typeface="+mj-lt"/>
                <a:ea typeface="+mj-ea"/>
                <a:cs typeface="Monoton"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100000"/>
              </a:lnSpc>
              <a:spcBef>
                <a:spcPts val="0"/>
              </a:spcBef>
              <a:spcAft>
                <a:spcPts val="900"/>
              </a:spcAft>
              <a:buClr>
                <a:srgbClr val="FF3300"/>
              </a:buClr>
              <a:buFont typeface="Arial" panose="020B0604020202020204" pitchFamily="34" charset="0"/>
              <a:buNone/>
            </a:pPr>
            <a:r>
              <a:rPr lang="ko-KR" altLang="en-US"/>
              <a:t>마스터 텍스트 스타일을 편집하려면 클릭</a:t>
            </a:r>
          </a:p>
        </p:txBody>
      </p:sp>
      <p:sp>
        <p:nvSpPr>
          <p:cNvPr id="6" name="Marcador de contenido 5"/>
          <p:cNvSpPr>
            <a:spLocks noGrp="1"/>
          </p:cNvSpPr>
          <p:nvPr>
            <p:ph sz="quarter" idx="4"/>
          </p:nvPr>
        </p:nvSpPr>
        <p:spPr>
          <a:xfrm>
            <a:off x="6172202" y="2505075"/>
            <a:ext cx="5183188" cy="3684588"/>
          </a:xfrm>
        </p:spPr>
        <p:txBody>
          <a:bodyPr>
            <a:normAutofit/>
          </a:bodyPr>
          <a:lstStyle>
            <a:lvl1pPr latinLnBrk="0">
              <a:defRPr sz="2000"/>
            </a:lvl1pPr>
            <a:lvl2pPr latinLnBrk="0">
              <a:defRPr sz="1800"/>
            </a:lvl2pPr>
            <a:lvl3pPr latinLnBrk="0">
              <a:defRPr sz="1600"/>
            </a:lvl3pPr>
            <a:lvl4pPr latinLnBrk="0">
              <a:defRPr sz="1400"/>
            </a:lvl4pPr>
            <a:lvl5pPr latinLnBrk="0">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Tree>
    <p:extLst>
      <p:ext uri="{BB962C8B-B14F-4D97-AF65-F5344CB8AC3E}">
        <p14:creationId xmlns:p14="http://schemas.microsoft.com/office/powerpoint/2010/main" val="4131044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Marcador de texto 2"/>
          <p:cNvSpPr>
            <a:spLocks noGrp="1"/>
          </p:cNvSpPr>
          <p:nvPr>
            <p:ph type="body" idx="1"/>
          </p:nvPr>
        </p:nvSpPr>
        <p:spPr>
          <a:xfrm>
            <a:off x="838200" y="1825624"/>
            <a:ext cx="10515600" cy="463867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grpSp>
        <p:nvGrpSpPr>
          <p:cNvPr id="6" name="그룹 5">
            <a:extLst>
              <a:ext uri="{FF2B5EF4-FFF2-40B4-BE49-F238E27FC236}">
                <a16:creationId xmlns:a16="http://schemas.microsoft.com/office/drawing/2014/main" id="{7D17A344-6D7C-4984-BF17-9AE7BEB57807}"/>
              </a:ext>
            </a:extLst>
          </p:cNvPr>
          <p:cNvGrpSpPr/>
          <p:nvPr userDrawn="1"/>
        </p:nvGrpSpPr>
        <p:grpSpPr>
          <a:xfrm>
            <a:off x="0" y="6516093"/>
            <a:ext cx="1716737" cy="313861"/>
            <a:chOff x="9574310" y="475081"/>
            <a:chExt cx="1716737" cy="313861"/>
          </a:xfrm>
        </p:grpSpPr>
        <p:cxnSp>
          <p:nvCxnSpPr>
            <p:cNvPr id="9" name="직선 연결선 8">
              <a:extLst>
                <a:ext uri="{FF2B5EF4-FFF2-40B4-BE49-F238E27FC236}">
                  <a16:creationId xmlns:a16="http://schemas.microsoft.com/office/drawing/2014/main" id="{801D1905-60D7-4932-BD69-3101B5A05C21}"/>
                </a:ext>
              </a:extLst>
            </p:cNvPr>
            <p:cNvCxnSpPr>
              <a:cxnSpLocks/>
            </p:cNvCxnSpPr>
            <p:nvPr/>
          </p:nvCxnSpPr>
          <p:spPr>
            <a:xfrm>
              <a:off x="11291047" y="488011"/>
              <a:ext cx="0" cy="28800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바닥글 개체 틀 3">
              <a:extLst>
                <a:ext uri="{FF2B5EF4-FFF2-40B4-BE49-F238E27FC236}">
                  <a16:creationId xmlns:a16="http://schemas.microsoft.com/office/drawing/2014/main" id="{ECA9A5FF-CD52-47B4-B8AE-FC54A2D3B886}"/>
                </a:ext>
              </a:extLst>
            </p:cNvPr>
            <p:cNvSpPr txBox="1">
              <a:spLocks/>
            </p:cNvSpPr>
            <p:nvPr/>
          </p:nvSpPr>
          <p:spPr>
            <a:xfrm>
              <a:off x="9574310" y="475081"/>
              <a:ext cx="1689841" cy="313861"/>
            </a:xfrm>
            <a:prstGeom prst="rect">
              <a:avLst/>
            </a:prstGeom>
            <a:ln w="28575" cap="flat" cmpd="sng" algn="ctr">
              <a:noFill/>
              <a:prstDash val="solid"/>
              <a:miter lim="800000"/>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dirty="0">
                  <a:solidFill>
                    <a:schemeClr val="tx1"/>
                  </a:solidFill>
                </a:rPr>
                <a:t>Hacker’s In </a:t>
              </a:r>
              <a:r>
                <a:rPr lang="en-US" altLang="ko-KR" dirty="0" err="1">
                  <a:solidFill>
                    <a:schemeClr val="tx1"/>
                  </a:solidFill>
                </a:rPr>
                <a:t>inTrusion</a:t>
              </a:r>
              <a:endParaRPr lang="en-US" altLang="ko-KR" dirty="0">
                <a:solidFill>
                  <a:schemeClr val="tx1"/>
                </a:solidFill>
              </a:endParaRPr>
            </a:p>
          </p:txBody>
        </p:sp>
      </p:grpSp>
      <p:sp>
        <p:nvSpPr>
          <p:cNvPr id="5" name="TextBox 4">
            <a:extLst>
              <a:ext uri="{FF2B5EF4-FFF2-40B4-BE49-F238E27FC236}">
                <a16:creationId xmlns:a16="http://schemas.microsoft.com/office/drawing/2014/main" id="{B6CA62D2-8D3B-472E-A60D-AE93019400FD}"/>
              </a:ext>
            </a:extLst>
          </p:cNvPr>
          <p:cNvSpPr txBox="1"/>
          <p:nvPr userDrawn="1"/>
        </p:nvSpPr>
        <p:spPr>
          <a:xfrm>
            <a:off x="1689841" y="6516093"/>
            <a:ext cx="527482" cy="313861"/>
          </a:xfrm>
          <a:prstGeom prst="rect">
            <a:avLst/>
          </a:prstGeom>
          <a:noFill/>
        </p:spPr>
        <p:txBody>
          <a:bodyPr wrap="square" rtlCol="0">
            <a:spAutoFit/>
          </a:bodyPr>
          <a:lstStyle/>
          <a:p>
            <a:pPr algn="ctr"/>
            <a:fld id="{CB15BF13-0622-4A59-B29F-164774F9CAD9}" type="slidenum">
              <a:rPr lang="ko-KR" altLang="en-US" sz="1400" b="1" kern="1200" smtClean="0">
                <a:solidFill>
                  <a:schemeClr val="tx1">
                    <a:lumMod val="65000"/>
                    <a:lumOff val="35000"/>
                  </a:schemeClr>
                </a:solidFill>
                <a:latin typeface="+mn-lt"/>
                <a:ea typeface="+mn-ea"/>
                <a:cs typeface="+mn-cs"/>
              </a:rPr>
              <a:pPr algn="ctr"/>
              <a:t>‹#›</a:t>
            </a:fld>
            <a:endParaRPr lang="ko-KR" altLang="en-US" sz="1400" b="1" kern="1200" dirty="0">
              <a:solidFill>
                <a:schemeClr val="tx1">
                  <a:lumMod val="65000"/>
                  <a:lumOff val="35000"/>
                </a:schemeClr>
              </a:solidFill>
              <a:latin typeface="+mn-lt"/>
              <a:ea typeface="+mn-ea"/>
              <a:cs typeface="+mn-cs"/>
            </a:endParaRPr>
          </a:p>
        </p:txBody>
      </p:sp>
    </p:spTree>
    <p:extLst>
      <p:ext uri="{BB962C8B-B14F-4D97-AF65-F5344CB8AC3E}">
        <p14:creationId xmlns:p14="http://schemas.microsoft.com/office/powerpoint/2010/main" val="1125948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71" r:id="rId8"/>
    <p:sldLayoutId id="2147483667" r:id="rId9"/>
    <p:sldLayoutId id="2147483668" r:id="rId10"/>
    <p:sldLayoutId id="2147483669" r:id="rId11"/>
    <p:sldLayoutId id="214748367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dt="0"/>
  <p:txStyles>
    <p:titleStyle>
      <a:lvl1pPr algn="l" defTabSz="914377" rtl="0" eaLnBrk="1" latinLnBrk="1" hangingPunct="1">
        <a:lnSpc>
          <a:spcPct val="90000"/>
        </a:lnSpc>
        <a:spcBef>
          <a:spcPct val="0"/>
        </a:spcBef>
        <a:buNone/>
        <a:defRPr sz="4000" b="0" kern="1200" spc="100" baseline="0">
          <a:solidFill>
            <a:schemeClr val="tx1"/>
          </a:solidFill>
          <a:latin typeface="+mj-lt"/>
          <a:ea typeface="+mj-ea"/>
          <a:cs typeface="Bungee Shade" charset="0"/>
        </a:defRPr>
      </a:lvl1pPr>
    </p:titleStyle>
    <p:bodyStyle>
      <a:lvl1pPr marL="274320" indent="-274320" algn="l" defTabSz="914377" rtl="0" eaLnBrk="1" latinLnBrk="1" hangingPunct="1">
        <a:lnSpc>
          <a:spcPct val="100000"/>
        </a:lnSpc>
        <a:spcBef>
          <a:spcPts val="0"/>
        </a:spcBef>
        <a:spcAft>
          <a:spcPts val="900"/>
        </a:spcAft>
        <a:buClr>
          <a:srgbClr val="FF3300"/>
        </a:buClr>
        <a:buFont typeface="Arial" panose="020B0604020202020204" pitchFamily="34" charset="0"/>
        <a:buChar char="•"/>
        <a:defRPr sz="2400" kern="1200" baseline="0">
          <a:solidFill>
            <a:schemeClr val="tx1">
              <a:lumMod val="65000"/>
              <a:lumOff val="35000"/>
            </a:schemeClr>
          </a:solidFill>
          <a:latin typeface="+mn-lt"/>
          <a:ea typeface="+mn-ea"/>
          <a:cs typeface="Amaranth" charset="0"/>
        </a:defRPr>
      </a:lvl1pPr>
      <a:lvl2pPr marL="685783" indent="-274320" algn="l" defTabSz="914377" rtl="0" eaLnBrk="1" latinLnBrk="1" hangingPunct="1">
        <a:lnSpc>
          <a:spcPct val="100000"/>
        </a:lnSpc>
        <a:spcBef>
          <a:spcPts val="0"/>
        </a:spcBef>
        <a:spcAft>
          <a:spcPts val="900"/>
        </a:spcAft>
        <a:buClr>
          <a:srgbClr val="00B050"/>
        </a:buClr>
        <a:buFont typeface="Wingdings" panose="05000000000000000000" pitchFamily="2" charset="2"/>
        <a:buChar char=""/>
        <a:defRPr sz="2000" kern="1200" baseline="0">
          <a:solidFill>
            <a:schemeClr val="tx1">
              <a:lumMod val="65000"/>
              <a:lumOff val="35000"/>
            </a:schemeClr>
          </a:solidFill>
          <a:latin typeface="+mn-lt"/>
          <a:ea typeface="+mn-ea"/>
          <a:cs typeface="Amaranth" charset="0"/>
        </a:defRPr>
      </a:lvl2pPr>
      <a:lvl3pPr marL="1142971" indent="-228594" algn="l" defTabSz="914377" rtl="0" eaLnBrk="1" latinLnBrk="1" hangingPunct="1">
        <a:lnSpc>
          <a:spcPct val="100000"/>
        </a:lnSpc>
        <a:spcBef>
          <a:spcPts val="0"/>
        </a:spcBef>
        <a:spcAft>
          <a:spcPts val="900"/>
        </a:spcAft>
        <a:buClr>
          <a:srgbClr val="00B0F0"/>
        </a:buClr>
        <a:buFont typeface="Arial" panose="020B0604020202020204" pitchFamily="34" charset="0"/>
        <a:buChar char="•"/>
        <a:defRPr sz="1800" kern="1200" baseline="0">
          <a:solidFill>
            <a:schemeClr val="tx1">
              <a:lumMod val="65000"/>
              <a:lumOff val="35000"/>
            </a:schemeClr>
          </a:solidFill>
          <a:latin typeface="+mn-lt"/>
          <a:ea typeface="+mn-ea"/>
          <a:cs typeface="Amaranth" charset="0"/>
        </a:defRPr>
      </a:lvl3pPr>
      <a:lvl4pPr marL="1600160" indent="-228594" algn="l" defTabSz="914377" rtl="0" eaLnBrk="1" latinLnBrk="1" hangingPunct="1">
        <a:lnSpc>
          <a:spcPct val="100000"/>
        </a:lnSpc>
        <a:spcBef>
          <a:spcPts val="0"/>
        </a:spcBef>
        <a:spcAft>
          <a:spcPts val="900"/>
        </a:spcAft>
        <a:buFont typeface="Arial" panose="020B0604020202020204" pitchFamily="34" charset="0"/>
        <a:buChar char="•"/>
        <a:defRPr sz="1600" kern="1200" baseline="0">
          <a:solidFill>
            <a:schemeClr val="tx1">
              <a:lumMod val="65000"/>
              <a:lumOff val="35000"/>
            </a:schemeClr>
          </a:solidFill>
          <a:latin typeface="+mn-lt"/>
          <a:ea typeface="+mn-ea"/>
          <a:cs typeface="Amaranth" charset="0"/>
        </a:defRPr>
      </a:lvl4pPr>
      <a:lvl5pPr marL="2057349" indent="-228594" algn="l" defTabSz="914377" rtl="0" eaLnBrk="1" latinLnBrk="1" hangingPunct="1">
        <a:lnSpc>
          <a:spcPct val="100000"/>
        </a:lnSpc>
        <a:spcBef>
          <a:spcPts val="0"/>
        </a:spcBef>
        <a:spcAft>
          <a:spcPts val="900"/>
        </a:spcAft>
        <a:buFont typeface="Arial" panose="020B0604020202020204" pitchFamily="34" charset="0"/>
        <a:buChar char="•"/>
        <a:defRPr sz="1600" kern="1200" baseline="0">
          <a:solidFill>
            <a:schemeClr val="tx1">
              <a:lumMod val="65000"/>
              <a:lumOff val="35000"/>
            </a:schemeClr>
          </a:solidFill>
          <a:latin typeface="+mn-lt"/>
          <a:ea typeface="+mn-ea"/>
          <a:cs typeface="Amaranth" charset="0"/>
        </a:defRPr>
      </a:lvl5pPr>
      <a:lvl6pPr marL="2514537"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0.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296A95D5-2BB0-49F8-A211-55144E5703E9}"/>
              </a:ext>
            </a:extLst>
          </p:cNvPr>
          <p:cNvSpPr>
            <a:spLocks noGrp="1"/>
          </p:cNvSpPr>
          <p:nvPr>
            <p:ph type="ctrTitle"/>
          </p:nvPr>
        </p:nvSpPr>
        <p:spPr/>
        <p:txBody>
          <a:bodyPr>
            <a:normAutofit fontScale="90000"/>
          </a:bodyPr>
          <a:lstStyle/>
          <a:p>
            <a:r>
              <a:rPr lang="en-US" altLang="ko-KR" dirty="0"/>
              <a:t>Chapter 11: Cryptographic Hash Functions</a:t>
            </a:r>
            <a:endParaRPr lang="ko-KR" altLang="en-US" dirty="0"/>
          </a:p>
        </p:txBody>
      </p:sp>
      <p:sp>
        <p:nvSpPr>
          <p:cNvPr id="5" name="부제목 4">
            <a:extLst>
              <a:ext uri="{FF2B5EF4-FFF2-40B4-BE49-F238E27FC236}">
                <a16:creationId xmlns:a16="http://schemas.microsoft.com/office/drawing/2014/main" id="{12D69DC5-F396-4F9A-BAF3-B7D44479FF53}"/>
              </a:ext>
            </a:extLst>
          </p:cNvPr>
          <p:cNvSpPr>
            <a:spLocks noGrp="1"/>
          </p:cNvSpPr>
          <p:nvPr>
            <p:ph type="subTitle" idx="1"/>
          </p:nvPr>
        </p:nvSpPr>
        <p:spPr/>
        <p:txBody>
          <a:bodyPr>
            <a:normAutofit lnSpcReduction="10000"/>
          </a:bodyPr>
          <a:lstStyle/>
          <a:p>
            <a:r>
              <a:rPr lang="en-US" altLang="ko-KR" dirty="0"/>
              <a:t>Freshman Seminar</a:t>
            </a:r>
          </a:p>
          <a:p>
            <a:r>
              <a:rPr lang="en-US" altLang="ko-KR" dirty="0"/>
              <a:t>2022.01.28</a:t>
            </a:r>
          </a:p>
          <a:p>
            <a:r>
              <a:rPr lang="en-US" altLang="ko-KR" dirty="0" err="1"/>
              <a:t>Sumin</a:t>
            </a:r>
            <a:r>
              <a:rPr lang="en-US" altLang="ko-KR" dirty="0"/>
              <a:t> Sohn</a:t>
            </a:r>
          </a:p>
        </p:txBody>
      </p:sp>
    </p:spTree>
    <p:extLst>
      <p:ext uri="{BB962C8B-B14F-4D97-AF65-F5344CB8AC3E}">
        <p14:creationId xmlns:p14="http://schemas.microsoft.com/office/powerpoint/2010/main" val="618900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FB01F6F-EF40-4DC8-859A-B829FF8DDDBB}"/>
              </a:ext>
            </a:extLst>
          </p:cNvPr>
          <p:cNvSpPr>
            <a:spLocks noGrp="1"/>
          </p:cNvSpPr>
          <p:nvPr>
            <p:ph type="title"/>
          </p:nvPr>
        </p:nvSpPr>
        <p:spPr/>
        <p:txBody>
          <a:bodyPr/>
          <a:lstStyle/>
          <a:p>
            <a:r>
              <a:rPr lang="en-US" altLang="ko-KR" dirty="0"/>
              <a:t>Other Applications</a:t>
            </a:r>
            <a:endParaRPr lang="ko-KR" altLang="en-US" dirty="0"/>
          </a:p>
        </p:txBody>
      </p:sp>
      <p:sp>
        <p:nvSpPr>
          <p:cNvPr id="5" name="내용 개체 틀 4">
            <a:extLst>
              <a:ext uri="{FF2B5EF4-FFF2-40B4-BE49-F238E27FC236}">
                <a16:creationId xmlns:a16="http://schemas.microsoft.com/office/drawing/2014/main" id="{485E80B9-CFFE-49CC-99E7-8108776DC7AA}"/>
              </a:ext>
            </a:extLst>
          </p:cNvPr>
          <p:cNvSpPr>
            <a:spLocks noGrp="1"/>
          </p:cNvSpPr>
          <p:nvPr>
            <p:ph idx="1"/>
          </p:nvPr>
        </p:nvSpPr>
        <p:spPr/>
        <p:txBody>
          <a:bodyPr/>
          <a:lstStyle/>
          <a:p>
            <a:r>
              <a:rPr lang="en-US" altLang="ko-KR" dirty="0"/>
              <a:t>One-way password file</a:t>
            </a:r>
          </a:p>
          <a:p>
            <a:pPr lvl="1"/>
            <a:r>
              <a:rPr lang="en-US" altLang="ko-KR" dirty="0"/>
              <a:t>Hash of password file is stored instead of password itself</a:t>
            </a:r>
          </a:p>
          <a:p>
            <a:r>
              <a:rPr lang="en-US" altLang="ko-KR" dirty="0"/>
              <a:t>Intrusion/virus detection</a:t>
            </a:r>
          </a:p>
          <a:p>
            <a:pPr lvl="1"/>
            <a:r>
              <a:rPr lang="en-US" altLang="ko-KR" dirty="0"/>
              <a:t>Store valid hashed value of certain file and detect possible modification</a:t>
            </a:r>
          </a:p>
          <a:p>
            <a:r>
              <a:rPr lang="en-US" altLang="ko-KR" dirty="0"/>
              <a:t>Pseudorandom number</a:t>
            </a:r>
          </a:p>
          <a:p>
            <a:pPr lvl="1"/>
            <a:r>
              <a:rPr lang="en-US" altLang="ko-KR" dirty="0"/>
              <a:t>Hash function can be used to produce random number</a:t>
            </a:r>
            <a:endParaRPr lang="ko-KR" altLang="en-US" dirty="0"/>
          </a:p>
        </p:txBody>
      </p:sp>
    </p:spTree>
    <p:extLst>
      <p:ext uri="{BB962C8B-B14F-4D97-AF65-F5344CB8AC3E}">
        <p14:creationId xmlns:p14="http://schemas.microsoft.com/office/powerpoint/2010/main" val="390082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2DA8-2D04-49DA-A456-4DC9810D7E65}"/>
              </a:ext>
            </a:extLst>
          </p:cNvPr>
          <p:cNvSpPr>
            <a:spLocks noGrp="1"/>
          </p:cNvSpPr>
          <p:nvPr>
            <p:ph type="title"/>
          </p:nvPr>
        </p:nvSpPr>
        <p:spPr/>
        <p:txBody>
          <a:bodyPr/>
          <a:lstStyle/>
          <a:p>
            <a:r>
              <a:rPr lang="en-US" altLang="ko-KR" dirty="0"/>
              <a:t>11.2 Two Simple Hash Functions</a:t>
            </a:r>
            <a:endParaRPr lang="ko-KR" altLang="en-US" dirty="0"/>
          </a:p>
        </p:txBody>
      </p:sp>
      <p:sp>
        <p:nvSpPr>
          <p:cNvPr id="3" name="Text Placeholder 2">
            <a:extLst>
              <a:ext uri="{FF2B5EF4-FFF2-40B4-BE49-F238E27FC236}">
                <a16:creationId xmlns:a16="http://schemas.microsoft.com/office/drawing/2014/main" id="{9BA72BA1-53C7-4441-8714-6EC704DFED85}"/>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83418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CE292EB-B479-435D-83AA-6562FFF49949}"/>
              </a:ext>
            </a:extLst>
          </p:cNvPr>
          <p:cNvSpPr>
            <a:spLocks noGrp="1"/>
          </p:cNvSpPr>
          <p:nvPr>
            <p:ph type="title"/>
          </p:nvPr>
        </p:nvSpPr>
        <p:spPr/>
        <p:txBody>
          <a:bodyPr/>
          <a:lstStyle/>
          <a:p>
            <a:r>
              <a:rPr lang="en-US" altLang="ko-KR" dirty="0"/>
              <a:t>Two Simple Hash Function</a:t>
            </a:r>
            <a:endParaRPr lang="ko-KR" altLang="en-US" dirty="0"/>
          </a:p>
        </p:txBody>
      </p:sp>
      <mc:AlternateContent xmlns:mc="http://schemas.openxmlformats.org/markup-compatibility/2006" xmlns:a14="http://schemas.microsoft.com/office/drawing/2010/main">
        <mc:Choice Requires="a14">
          <p:sp>
            <p:nvSpPr>
              <p:cNvPr id="6" name="내용 개체 틀 5">
                <a:extLst>
                  <a:ext uri="{FF2B5EF4-FFF2-40B4-BE49-F238E27FC236}">
                    <a16:creationId xmlns:a16="http://schemas.microsoft.com/office/drawing/2014/main" id="{38F9D864-71D7-4B2B-AE8A-992529124B2A}"/>
                  </a:ext>
                </a:extLst>
              </p:cNvPr>
              <p:cNvSpPr>
                <a:spLocks noGrp="1"/>
              </p:cNvSpPr>
              <p:nvPr>
                <p:ph sz="half" idx="1"/>
              </p:nvPr>
            </p:nvSpPr>
            <p:spPr/>
            <p:txBody>
              <a:bodyPr/>
              <a:lstStyle/>
              <a:p>
                <a:r>
                  <a:rPr lang="en-US" altLang="ko-KR" dirty="0"/>
                  <a:t>Simple parity bit</a:t>
                </a:r>
              </a:p>
              <a:p>
                <a:pPr lvl="1"/>
                <a:r>
                  <a:rPr lang="en-US" altLang="ko-KR" dirty="0"/>
                  <a:t>Apply hash function to </a:t>
                </a:r>
                <a14:m>
                  <m:oMath xmlns:m="http://schemas.openxmlformats.org/officeDocument/2006/math">
                    <m:r>
                      <a:rPr lang="en-US" altLang="ko-KR" b="0" i="1" smtClean="0">
                        <a:latin typeface="Cambria Math" panose="02040503050406030204" pitchFamily="18" charset="0"/>
                      </a:rPr>
                      <m:t>𝑛</m:t>
                    </m:r>
                  </m:oMath>
                </a14:m>
                <a:r>
                  <a:rPr lang="en-US" altLang="ko-KR" dirty="0"/>
                  <a:t> bit blocks </a:t>
                </a:r>
              </a:p>
              <a:p>
                <a:pPr lvl="1"/>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𝐶</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(0&lt;</m:t>
                        </m:r>
                        <m:r>
                          <a:rPr lang="en-US" altLang="ko-KR" b="0" i="1" smtClean="0">
                            <a:latin typeface="Cambria Math" panose="02040503050406030204" pitchFamily="18" charset="0"/>
                          </a:rPr>
                          <m:t>𝑖</m:t>
                        </m:r>
                        <m:r>
                          <a:rPr lang="en-US" altLang="ko-KR" b="0" i="1" smtClean="0">
                            <a:latin typeface="Cambria Math" panose="02040503050406030204" pitchFamily="18" charset="0"/>
                          </a:rPr>
                          <m:t>&lt;</m:t>
                        </m:r>
                        <m:r>
                          <a:rPr lang="en-US" altLang="ko-KR" b="0" i="1" smtClean="0">
                            <a:latin typeface="Cambria Math" panose="02040503050406030204" pitchFamily="18" charset="0"/>
                          </a:rPr>
                          <m:t>𝑛</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𝑏</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Sub>
                    <m:r>
                      <a:rPr lang="en-US" altLang="ko-KR" i="1" dirty="0">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𝑏</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r>
                      <a:rPr lang="en-US" altLang="ko-KR" i="1" dirty="0">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𝑏</m:t>
                        </m:r>
                      </m:e>
                      <m:sub>
                        <m:r>
                          <a:rPr lang="en-US" altLang="ko-KR" b="0" i="1" smtClean="0">
                            <a:latin typeface="Cambria Math" panose="02040503050406030204" pitchFamily="18" charset="0"/>
                          </a:rPr>
                          <m:t>𝑖𝑚</m:t>
                        </m:r>
                      </m:sub>
                    </m:sSub>
                  </m:oMath>
                </a14:m>
                <a:endParaRPr lang="en-US" altLang="ko-KR" dirty="0"/>
              </a:p>
              <a:p>
                <a:pPr lvl="1"/>
                <a:r>
                  <a:rPr lang="en-US" altLang="ko-KR" dirty="0"/>
                  <a:t>Longitudinal redundancy check</a:t>
                </a:r>
              </a:p>
              <a:p>
                <a:r>
                  <a:rPr lang="en-US" altLang="ko-KR" dirty="0"/>
                  <a:t>Increased simple hash function</a:t>
                </a:r>
              </a:p>
              <a:p>
                <a:pPr lvl="1"/>
                <a:r>
                  <a:rPr lang="en-US" altLang="ko-KR" dirty="0"/>
                  <a:t>Apply RXOR operation to above function on each blocks (rotation to right 1-bit)</a:t>
                </a:r>
              </a:p>
              <a:p>
                <a:pPr lvl="1"/>
                <a:r>
                  <a:rPr lang="en-US" altLang="ko-KR" dirty="0"/>
                  <a:t>Don’t provide security since attacker can change plaintext and append </a:t>
                </a:r>
                <a14:m>
                  <m:oMath xmlns:m="http://schemas.openxmlformats.org/officeDocument/2006/math">
                    <m:r>
                      <a:rPr lang="en-US" altLang="ko-KR" b="0" i="1" smtClean="0">
                        <a:latin typeface="Cambria Math" panose="02040503050406030204" pitchFamily="18" charset="0"/>
                      </a:rPr>
                      <m:t>𝑛</m:t>
                    </m:r>
                  </m:oMath>
                </a14:m>
                <a:r>
                  <a:rPr lang="ko-KR" altLang="en-US" dirty="0"/>
                  <a:t> </a:t>
                </a:r>
                <a:r>
                  <a:rPr lang="en-US" altLang="ko-KR" dirty="0"/>
                  <a:t>bit block that can make desired hash code</a:t>
                </a:r>
              </a:p>
            </p:txBody>
          </p:sp>
        </mc:Choice>
        <mc:Fallback xmlns="">
          <p:sp>
            <p:nvSpPr>
              <p:cNvPr id="6" name="내용 개체 틀 5">
                <a:extLst>
                  <a:ext uri="{FF2B5EF4-FFF2-40B4-BE49-F238E27FC236}">
                    <a16:creationId xmlns:a16="http://schemas.microsoft.com/office/drawing/2014/main" id="{38F9D864-71D7-4B2B-AE8A-992529124B2A}"/>
                  </a:ext>
                </a:extLst>
              </p:cNvPr>
              <p:cNvSpPr>
                <a:spLocks noGrp="1" noRot="1" noChangeAspect="1" noMove="1" noResize="1" noEditPoints="1" noAdjustHandles="1" noChangeArrowheads="1" noChangeShapeType="1" noTextEdit="1"/>
              </p:cNvSpPr>
              <p:nvPr>
                <p:ph sz="half" idx="1"/>
              </p:nvPr>
            </p:nvSpPr>
            <p:spPr>
              <a:blipFill>
                <a:blip r:embed="rId2"/>
                <a:stretch>
                  <a:fillRect l="-1059" r="-588"/>
                </a:stretch>
              </a:blipFill>
            </p:spPr>
            <p:txBody>
              <a:bodyPr/>
              <a:lstStyle/>
              <a:p>
                <a:r>
                  <a:rPr lang="ko-KR" altLang="en-US">
                    <a:noFill/>
                  </a:rPr>
                  <a:t> </a:t>
                </a:r>
              </a:p>
            </p:txBody>
          </p:sp>
        </mc:Fallback>
      </mc:AlternateContent>
      <p:pic>
        <p:nvPicPr>
          <p:cNvPr id="8" name="내용 개체 틀 5">
            <a:extLst>
              <a:ext uri="{FF2B5EF4-FFF2-40B4-BE49-F238E27FC236}">
                <a16:creationId xmlns:a16="http://schemas.microsoft.com/office/drawing/2014/main" id="{8EE54BE5-EC84-4030-B437-F635AD96DCAC}"/>
              </a:ext>
            </a:extLst>
          </p:cNvPr>
          <p:cNvPicPr>
            <a:picLocks noGrp="1" noChangeAspect="1"/>
          </p:cNvPicPr>
          <p:nvPr>
            <p:ph sz="half" idx="2"/>
          </p:nvPr>
        </p:nvPicPr>
        <p:blipFill>
          <a:blip r:embed="rId3"/>
          <a:stretch>
            <a:fillRect/>
          </a:stretch>
        </p:blipFill>
        <p:spPr>
          <a:xfrm>
            <a:off x="6416119" y="1825625"/>
            <a:ext cx="4693761" cy="4664075"/>
          </a:xfr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1F539A-4B84-40D4-BBA5-6ED50424CD48}"/>
                  </a:ext>
                </a:extLst>
              </p:cNvPr>
              <p:cNvSpPr txBox="1"/>
              <p:nvPr/>
            </p:nvSpPr>
            <p:spPr>
              <a:xfrm>
                <a:off x="5637475" y="2985715"/>
                <a:ext cx="2749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ko-KR" altLang="en-US" i="1" smtClean="0">
                          <a:latin typeface="Cambria Math" panose="02040503050406030204" pitchFamily="18" charset="0"/>
                        </a:rPr>
                        <a:t>여기에</a:t>
                      </a:fld>
                      <a:fld id="{825F15A7-03F4-43D7-82C5-3E23DA2F108C}" type="mathplaceholder">
                        <a:rPr lang="ko-KR" altLang="en-US" i="1" smtClean="0">
                          <a:latin typeface="Cambria Math" panose="02040503050406030204" pitchFamily="18" charset="0"/>
                        </a:rPr>
                        <a:t> </a:t>
                      </a:fld>
                      <a:fld id="{825F15A7-03F4-43D7-82C5-3E23DA2F108C}" type="mathplaceholder">
                        <a:rPr lang="ko-KR" altLang="en-US" i="1" smtClean="0">
                          <a:latin typeface="Cambria Math" panose="02040503050406030204" pitchFamily="18" charset="0"/>
                        </a:rPr>
                        <a:t>수식을</a:t>
                      </a:fld>
                      <a:fld id="{825F15A7-03F4-43D7-82C5-3E23DA2F108C}" type="mathplaceholder">
                        <a:rPr lang="ko-KR" altLang="en-US" i="1" smtClean="0">
                          <a:latin typeface="Cambria Math" panose="02040503050406030204" pitchFamily="18" charset="0"/>
                        </a:rPr>
                        <a:t> </a:t>
                      </a:fld>
                      <a:fld id="{825F15A7-03F4-43D7-82C5-3E23DA2F108C}" type="mathplaceholder">
                        <a:rPr lang="ko-KR" altLang="en-US" i="1" smtClean="0">
                          <a:latin typeface="Cambria Math" panose="02040503050406030204" pitchFamily="18" charset="0"/>
                        </a:rPr>
                        <a:t>입력하십시오</a:t>
                      </a:fld>
                      <a:fld id="{825F15A7-03F4-43D7-82C5-3E23DA2F108C}" type="mathplaceholder">
                        <a:rPr lang="ko-KR" altLang="en-US" i="1" smtClean="0">
                          <a:latin typeface="Cambria Math" panose="02040503050406030204" pitchFamily="18" charset="0"/>
                        </a:rPr>
                        <a:t>.</a:t>
                      </a:fld>
                    </m:oMath>
                  </m:oMathPara>
                </a14:m>
                <a:endParaRPr lang="ko-KR" altLang="en-US" dirty="0"/>
              </a:p>
            </p:txBody>
          </p:sp>
        </mc:Choice>
        <mc:Fallback xmlns="">
          <p:sp>
            <p:nvSpPr>
              <p:cNvPr id="2" name="TextBox 1">
                <a:extLst>
                  <a:ext uri="{FF2B5EF4-FFF2-40B4-BE49-F238E27FC236}">
                    <a16:creationId xmlns:a16="http://schemas.microsoft.com/office/drawing/2014/main" id="{B81F539A-4B84-40D4-BBA5-6ED50424CD48}"/>
                  </a:ext>
                </a:extLst>
              </p:cNvPr>
              <p:cNvSpPr txBox="1">
                <a:spLocks noRot="1" noChangeAspect="1" noMove="1" noResize="1" noEditPoints="1" noAdjustHandles="1" noChangeArrowheads="1" noChangeShapeType="1" noTextEdit="1"/>
              </p:cNvSpPr>
              <p:nvPr/>
            </p:nvSpPr>
            <p:spPr>
              <a:xfrm>
                <a:off x="5637475" y="2985715"/>
                <a:ext cx="2749150" cy="276999"/>
              </a:xfrm>
              <a:prstGeom prst="rect">
                <a:avLst/>
              </a:prstGeom>
              <a:blipFill>
                <a:blip r:embed="rId4"/>
                <a:stretch>
                  <a:fillRect l="-2661" t="-13333" r="-887" b="-28889"/>
                </a:stretch>
              </a:blipFill>
            </p:spPr>
            <p:txBody>
              <a:bodyPr/>
              <a:lstStyle/>
              <a:p>
                <a:r>
                  <a:rPr lang="ko-KR" altLang="en-US">
                    <a:noFill/>
                  </a:rPr>
                  <a:t> </a:t>
                </a:r>
              </a:p>
            </p:txBody>
          </p:sp>
        </mc:Fallback>
      </mc:AlternateContent>
      <p:sp>
        <p:nvSpPr>
          <p:cNvPr id="3" name="직사각형 2">
            <a:extLst>
              <a:ext uri="{FF2B5EF4-FFF2-40B4-BE49-F238E27FC236}">
                <a16:creationId xmlns:a16="http://schemas.microsoft.com/office/drawing/2014/main" id="{7FC25407-60A7-412A-99B2-BE3198FD061B}"/>
              </a:ext>
            </a:extLst>
          </p:cNvPr>
          <p:cNvSpPr/>
          <p:nvPr/>
        </p:nvSpPr>
        <p:spPr>
          <a:xfrm>
            <a:off x="9080390" y="3045350"/>
            <a:ext cx="1738685" cy="87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D0848ED5-BFCD-4A89-AF33-12AEF26935CD}"/>
              </a:ext>
            </a:extLst>
          </p:cNvPr>
          <p:cNvSpPr/>
          <p:nvPr/>
        </p:nvSpPr>
        <p:spPr>
          <a:xfrm>
            <a:off x="8947496" y="3143445"/>
            <a:ext cx="1738685" cy="87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93793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2F44ED0-AD08-4F6B-A158-F04DFAF26390}"/>
              </a:ext>
            </a:extLst>
          </p:cNvPr>
          <p:cNvSpPr>
            <a:spLocks noGrp="1"/>
          </p:cNvSpPr>
          <p:nvPr>
            <p:ph type="title"/>
          </p:nvPr>
        </p:nvSpPr>
        <p:spPr/>
        <p:txBody>
          <a:bodyPr/>
          <a:lstStyle/>
          <a:p>
            <a:r>
              <a:rPr lang="en-US" altLang="ko-KR" dirty="0"/>
              <a:t>Possible Attack on TSHF</a:t>
            </a:r>
            <a:endParaRPr lang="ko-KR" altLang="en-US" dirty="0"/>
          </a:p>
        </p:txBody>
      </p:sp>
      <mc:AlternateContent xmlns:mc="http://schemas.openxmlformats.org/markup-compatibility/2006" xmlns:a14="http://schemas.microsoft.com/office/drawing/2010/main">
        <mc:Choice Requires="a14">
          <p:sp>
            <p:nvSpPr>
              <p:cNvPr id="9" name="내용 개체 틀 8">
                <a:extLst>
                  <a:ext uri="{FF2B5EF4-FFF2-40B4-BE49-F238E27FC236}">
                    <a16:creationId xmlns:a16="http://schemas.microsoft.com/office/drawing/2014/main" id="{039FEFF2-7F23-4C08-817E-A170F142F6E5}"/>
                  </a:ext>
                </a:extLst>
              </p:cNvPr>
              <p:cNvSpPr>
                <a:spLocks noGrp="1"/>
              </p:cNvSpPr>
              <p:nvPr>
                <p:ph idx="1"/>
              </p:nvPr>
            </p:nvSpPr>
            <p:spPr/>
            <p:txBody>
              <a:bodyPr/>
              <a:lstStyle/>
              <a:p>
                <a:r>
                  <a:rPr lang="en-US" altLang="ko-KR" dirty="0"/>
                  <a:t>The attacker can change the sequence of ciphertext without detection</a:t>
                </a:r>
                <a:endParaRPr lang="ko-KR" altLang="en-US" dirty="0"/>
              </a:p>
              <a:p>
                <a:r>
                  <a:rPr lang="en-US" altLang="ko-KR" dirty="0"/>
                  <a:t>Assume message </a:t>
                </a:r>
                <a14:m>
                  <m:oMath xmlns:m="http://schemas.openxmlformats.org/officeDocument/2006/math">
                    <m:r>
                      <a:rPr lang="en-US" altLang="ko-KR" b="0" i="1" smtClean="0">
                        <a:latin typeface="Cambria Math" panose="02040503050406030204" pitchFamily="18" charset="0"/>
                      </a:rPr>
                      <m:t>𝑀</m:t>
                    </m:r>
                  </m:oMath>
                </a14:m>
                <a:r>
                  <a:rPr lang="ko-KR" altLang="en-US" dirty="0"/>
                  <a:t> </a:t>
                </a:r>
                <a:r>
                  <a:rPr lang="en-US" altLang="ko-KR" dirty="0"/>
                  <a:t>consists of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𝑋</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𝑋</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𝑋</m:t>
                        </m:r>
                      </m:e>
                      <m:sub>
                        <m:r>
                          <a:rPr lang="en-US" altLang="ko-KR" b="0" i="1" smtClean="0">
                            <a:latin typeface="Cambria Math" panose="02040503050406030204" pitchFamily="18" charset="0"/>
                          </a:rPr>
                          <m:t>𝑁</m:t>
                        </m:r>
                      </m:sub>
                    </m:sSub>
                  </m:oMath>
                </a14:m>
                <a:endParaRPr lang="en-US" altLang="ko-KR" dirty="0"/>
              </a:p>
              <a:p>
                <a:r>
                  <a:rPr lang="en-US" altLang="ko-KR" dirty="0"/>
                  <a:t>Apply simple hash function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𝑋</m:t>
                        </m:r>
                      </m:e>
                      <m:sub>
                        <m:r>
                          <a:rPr lang="en-US" altLang="ko-KR" b="0" i="1" smtClean="0">
                            <a:latin typeface="Cambria Math" panose="02040503050406030204" pitchFamily="18" charset="0"/>
                          </a:rPr>
                          <m:t>𝑁</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 </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𝑋</m:t>
                        </m:r>
                      </m:e>
                      <m:sub>
                        <m:r>
                          <a:rPr lang="en-US" altLang="ko-KR" b="0" i="1" smtClean="0">
                            <a:latin typeface="Cambria Math" panose="02040503050406030204" pitchFamily="18" charset="0"/>
                          </a:rPr>
                          <m:t>1</m:t>
                        </m:r>
                      </m:sub>
                    </m:sSub>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m:t>
                    </m:r>
                    <m:r>
                      <a:rPr lang="en-US" altLang="ko-KR" i="1">
                        <a:latin typeface="Cambria Math" panose="02040503050406030204" pitchFamily="18" charset="0"/>
                        <a:ea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𝑋</m:t>
                        </m:r>
                      </m:e>
                      <m:sub>
                        <m:r>
                          <a:rPr lang="en-US" altLang="ko-KR" b="0" i="1" smtClean="0">
                            <a:latin typeface="Cambria Math" panose="02040503050406030204" pitchFamily="18" charset="0"/>
                          </a:rPr>
                          <m:t>𝑁</m:t>
                        </m:r>
                      </m:sub>
                    </m:sSub>
                  </m:oMath>
                </a14:m>
                <a:r>
                  <a:rPr lang="ko-KR" altLang="en-US" dirty="0"/>
                  <a:t> </a:t>
                </a:r>
                <a:endParaRPr lang="en-US" altLang="ko-KR" dirty="0"/>
              </a:p>
              <a:p>
                <a:r>
                  <a:rPr lang="en-US" altLang="ko-KR" dirty="0"/>
                  <a:t>Attacker can change the order of ciphertext</a:t>
                </a:r>
                <a:endParaRPr lang="ko-KR" altLang="en-US" dirty="0"/>
              </a:p>
            </p:txBody>
          </p:sp>
        </mc:Choice>
        <mc:Fallback xmlns="">
          <p:sp>
            <p:nvSpPr>
              <p:cNvPr id="9" name="내용 개체 틀 8">
                <a:extLst>
                  <a:ext uri="{FF2B5EF4-FFF2-40B4-BE49-F238E27FC236}">
                    <a16:creationId xmlns:a16="http://schemas.microsoft.com/office/drawing/2014/main" id="{039FEFF2-7F23-4C08-817E-A170F142F6E5}"/>
                  </a:ext>
                </a:extLst>
              </p:cNvPr>
              <p:cNvSpPr>
                <a:spLocks noGrp="1" noRot="1" noChangeAspect="1" noMove="1" noResize="1" noEditPoints="1" noAdjustHandles="1" noChangeArrowheads="1" noChangeShapeType="1" noTextEdit="1"/>
              </p:cNvSpPr>
              <p:nvPr>
                <p:ph idx="1"/>
              </p:nvPr>
            </p:nvSpPr>
            <p:spPr>
              <a:blipFill>
                <a:blip r:embed="rId2"/>
                <a:stretch>
                  <a:fillRect l="-812" t="-92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77117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213F-B200-4DC3-91F3-401543EA88DF}"/>
              </a:ext>
            </a:extLst>
          </p:cNvPr>
          <p:cNvSpPr>
            <a:spLocks noGrp="1"/>
          </p:cNvSpPr>
          <p:nvPr>
            <p:ph type="title"/>
          </p:nvPr>
        </p:nvSpPr>
        <p:spPr/>
        <p:txBody>
          <a:bodyPr/>
          <a:lstStyle/>
          <a:p>
            <a:r>
              <a:rPr lang="en-US" altLang="ko-KR" dirty="0"/>
              <a:t>11.3 Requirements and Security</a:t>
            </a:r>
            <a:endParaRPr lang="ko-KR" altLang="en-US" dirty="0"/>
          </a:p>
        </p:txBody>
      </p:sp>
      <p:sp>
        <p:nvSpPr>
          <p:cNvPr id="3" name="Text Placeholder 2">
            <a:extLst>
              <a:ext uri="{FF2B5EF4-FFF2-40B4-BE49-F238E27FC236}">
                <a16:creationId xmlns:a16="http://schemas.microsoft.com/office/drawing/2014/main" id="{F93AD421-A28B-4B56-A698-2AB405ED8AF5}"/>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25280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3BD29CA-2865-4599-8A29-E8CED33407CD}"/>
              </a:ext>
            </a:extLst>
          </p:cNvPr>
          <p:cNvSpPr>
            <a:spLocks noGrp="1"/>
          </p:cNvSpPr>
          <p:nvPr>
            <p:ph type="title"/>
          </p:nvPr>
        </p:nvSpPr>
        <p:spPr/>
        <p:txBody>
          <a:bodyPr/>
          <a:lstStyle/>
          <a:p>
            <a:r>
              <a:rPr lang="en-US" altLang="ko-KR" dirty="0"/>
              <a:t>Requirements</a:t>
            </a:r>
            <a:endParaRPr lang="ko-KR" altLang="en-US" dirty="0"/>
          </a:p>
        </p:txBody>
      </p:sp>
      <mc:AlternateContent xmlns:mc="http://schemas.openxmlformats.org/markup-compatibility/2006" xmlns:a14="http://schemas.microsoft.com/office/drawing/2010/main">
        <mc:Choice Requires="a14">
          <p:sp>
            <p:nvSpPr>
              <p:cNvPr id="5" name="내용 개체 틀 4">
                <a:extLst>
                  <a:ext uri="{FF2B5EF4-FFF2-40B4-BE49-F238E27FC236}">
                    <a16:creationId xmlns:a16="http://schemas.microsoft.com/office/drawing/2014/main" id="{EE64E221-531B-488B-9F78-A9FC26605877}"/>
                  </a:ext>
                </a:extLst>
              </p:cNvPr>
              <p:cNvSpPr>
                <a:spLocks noGrp="1"/>
              </p:cNvSpPr>
              <p:nvPr>
                <p:ph idx="1"/>
              </p:nvPr>
            </p:nvSpPr>
            <p:spPr/>
            <p:txBody>
              <a:bodyPr>
                <a:normAutofit/>
              </a:bodyPr>
              <a:lstStyle/>
              <a:p>
                <a:r>
                  <a:rPr lang="en-US" altLang="ko-KR" dirty="0"/>
                  <a:t>Variable input size</a:t>
                </a:r>
              </a:p>
              <a:p>
                <a:r>
                  <a:rPr lang="en-US" altLang="ko-KR" dirty="0"/>
                  <a:t>Fixed output size</a:t>
                </a:r>
              </a:p>
              <a:p>
                <a:r>
                  <a:rPr lang="en-US" altLang="ko-KR" dirty="0"/>
                  <a:t>Efficiency</a:t>
                </a:r>
              </a:p>
              <a:p>
                <a:r>
                  <a:rPr lang="en-US" altLang="ko-KR" dirty="0"/>
                  <a:t>Preimage resistant</a:t>
                </a:r>
              </a:p>
              <a:p>
                <a:pPr lvl="1"/>
                <a:r>
                  <a:rPr lang="en-US" altLang="ko-KR" dirty="0"/>
                  <a:t>Can not find </a:t>
                </a:r>
                <a14:m>
                  <m:oMath xmlns:m="http://schemas.openxmlformats.org/officeDocument/2006/math">
                    <m:r>
                      <a:rPr lang="en-US" altLang="ko-KR" b="0" i="1" smtClean="0">
                        <a:latin typeface="Cambria Math" panose="02040503050406030204" pitchFamily="18" charset="0"/>
                      </a:rPr>
                      <m:t>𝑦</m:t>
                    </m:r>
                  </m:oMath>
                </a14:m>
                <a:r>
                  <a:rPr lang="en-US" altLang="ko-KR" dirty="0"/>
                  <a:t> from </a:t>
                </a:r>
                <a14:m>
                  <m:oMath xmlns:m="http://schemas.openxmlformats.org/officeDocument/2006/math">
                    <m:r>
                      <a:rPr lang="en-US" altLang="ko-KR" b="0" i="1" smtClean="0">
                        <a:latin typeface="Cambria Math" panose="02040503050406030204" pitchFamily="18" charset="0"/>
                      </a:rPr>
                      <m:t>𝐻</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r>
                      <a:rPr lang="en-US" altLang="ko-KR" b="0" i="1" smtClean="0">
                        <a:latin typeface="Cambria Math" panose="02040503050406030204" pitchFamily="18" charset="0"/>
                      </a:rPr>
                      <m:t>h</m:t>
                    </m:r>
                  </m:oMath>
                </a14:m>
                <a:endParaRPr lang="en-US" altLang="ko-KR" dirty="0"/>
              </a:p>
              <a:p>
                <a:r>
                  <a:rPr lang="en-US" altLang="ko-KR" dirty="0"/>
                  <a:t>Second preimage resistant</a:t>
                </a:r>
              </a:p>
              <a:p>
                <a:pPr lvl="1"/>
                <a:r>
                  <a:rPr lang="en-US" altLang="ko-KR" dirty="0"/>
                  <a:t>Given </a:t>
                </a:r>
                <a14:m>
                  <m:oMath xmlns:m="http://schemas.openxmlformats.org/officeDocument/2006/math">
                    <m:r>
                      <a:rPr lang="en-US" altLang="ko-KR" b="0" i="1" smtClean="0">
                        <a:latin typeface="Cambria Math" panose="02040503050406030204" pitchFamily="18" charset="0"/>
                      </a:rPr>
                      <m:t>𝑥</m:t>
                    </m:r>
                  </m:oMath>
                </a14:m>
                <a:r>
                  <a:rPr lang="en-US" altLang="ko-KR" dirty="0"/>
                  <a:t> and </a:t>
                </a:r>
                <a14:m>
                  <m:oMath xmlns:m="http://schemas.openxmlformats.org/officeDocument/2006/math">
                    <m:r>
                      <a:rPr lang="en-US" altLang="ko-KR" b="0" i="1" smtClean="0">
                        <a:latin typeface="Cambria Math" panose="02040503050406030204" pitchFamily="18" charset="0"/>
                      </a:rPr>
                      <m:t>𝐻</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oMath>
                </a14:m>
                <a:r>
                  <a:rPr lang="en-US" altLang="ko-KR" dirty="0"/>
                  <a:t> , infeasible to find </a:t>
                </a:r>
                <a14:m>
                  <m:oMath xmlns:m="http://schemas.openxmlformats.org/officeDocument/2006/math">
                    <m:r>
                      <m:rPr>
                        <m:sty m:val="p"/>
                      </m:rPr>
                      <a:rPr lang="en-US" altLang="ko-KR" b="0" i="0" smtClean="0">
                        <a:latin typeface="Cambria Math" panose="02040503050406030204" pitchFamily="18" charset="0"/>
                        <a:ea typeface="Cambria Math" panose="02040503050406030204" pitchFamily="18" charset="0"/>
                      </a:rPr>
                      <m:t>y</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𝑥</m:t>
                    </m:r>
                  </m:oMath>
                </a14:m>
                <a:r>
                  <a:rPr lang="en-US" altLang="ko-KR" dirty="0"/>
                  <a:t> with </a:t>
                </a:r>
                <a14:m>
                  <m:oMath xmlns:m="http://schemas.openxmlformats.org/officeDocument/2006/math">
                    <m:r>
                      <a:rPr lang="en-US" altLang="ko-KR" b="0" i="1" smtClean="0">
                        <a:latin typeface="Cambria Math" panose="02040503050406030204" pitchFamily="18" charset="0"/>
                      </a:rPr>
                      <m:t>𝐻</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𝐻</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oMath>
                </a14:m>
                <a:endParaRPr lang="en-US" altLang="ko-KR" dirty="0"/>
              </a:p>
              <a:p>
                <a:r>
                  <a:rPr lang="en-US" altLang="ko-KR" dirty="0"/>
                  <a:t>Collision Resistant</a:t>
                </a:r>
              </a:p>
              <a:p>
                <a:pPr lvl="1"/>
                <a:r>
                  <a:rPr lang="en-US" altLang="ko-KR" dirty="0"/>
                  <a:t>Can not find </a:t>
                </a:r>
                <a14:m>
                  <m:oMath xmlns:m="http://schemas.openxmlformats.org/officeDocument/2006/math">
                    <m:r>
                      <a:rPr lang="en-US" altLang="ko-KR">
                        <a:latin typeface="Cambria Math" panose="02040503050406030204" pitchFamily="18" charset="0"/>
                      </a:rPr>
                      <m:t>(</m:t>
                    </m:r>
                    <m:r>
                      <m:rPr>
                        <m:sty m:val="p"/>
                      </m:rPr>
                      <a:rPr lang="en-US" altLang="ko-KR" b="0" i="0" smtClean="0">
                        <a:latin typeface="Cambria Math" panose="02040503050406030204" pitchFamily="18" charset="0"/>
                      </a:rPr>
                      <m:t>x</m:t>
                    </m:r>
                    <m:r>
                      <a:rPr lang="en-US" altLang="ko-KR" b="0" i="0"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en-US" altLang="ko-KR" dirty="0"/>
                  <a:t> with </a:t>
                </a:r>
                <a14:m>
                  <m:oMath xmlns:m="http://schemas.openxmlformats.org/officeDocument/2006/math">
                    <m:r>
                      <a:rPr lang="en-US" altLang="ko-KR" i="1">
                        <a:latin typeface="Cambria Math" panose="02040503050406030204" pitchFamily="18" charset="0"/>
                      </a:rPr>
                      <m:t>𝐻</m:t>
                    </m:r>
                    <m:d>
                      <m:dPr>
                        <m:ctrlPr>
                          <a:rPr lang="en-US" altLang="ko-KR" i="1">
                            <a:latin typeface="Cambria Math" panose="02040503050406030204" pitchFamily="18" charset="0"/>
                          </a:rPr>
                        </m:ctrlPr>
                      </m:dPr>
                      <m:e>
                        <m:r>
                          <a:rPr lang="en-US" altLang="ko-KR" i="1">
                            <a:latin typeface="Cambria Math" panose="02040503050406030204" pitchFamily="18" charset="0"/>
                          </a:rPr>
                          <m:t>𝑦</m:t>
                        </m:r>
                      </m:e>
                    </m:d>
                    <m:r>
                      <a:rPr lang="en-US" altLang="ko-KR" i="1">
                        <a:latin typeface="Cambria Math" panose="02040503050406030204" pitchFamily="18" charset="0"/>
                      </a:rPr>
                      <m:t>=</m:t>
                    </m:r>
                    <m:r>
                      <a:rPr lang="en-US" altLang="ko-KR" i="1">
                        <a:latin typeface="Cambria Math" panose="02040503050406030204" pitchFamily="18" charset="0"/>
                      </a:rPr>
                      <m:t>𝐻</m:t>
                    </m:r>
                    <m:r>
                      <a:rPr lang="en-US" altLang="ko-KR" i="1">
                        <a:latin typeface="Cambria Math" panose="02040503050406030204" pitchFamily="18" charset="0"/>
                      </a:rPr>
                      <m:t>(</m:t>
                    </m:r>
                    <m:r>
                      <a:rPr lang="en-US" altLang="ko-KR" i="1">
                        <a:latin typeface="Cambria Math" panose="02040503050406030204" pitchFamily="18" charset="0"/>
                      </a:rPr>
                      <m:t>𝑥</m:t>
                    </m:r>
                    <m:r>
                      <a:rPr lang="en-US" altLang="ko-KR" i="1">
                        <a:latin typeface="Cambria Math" panose="02040503050406030204" pitchFamily="18" charset="0"/>
                      </a:rPr>
                      <m:t>)</m:t>
                    </m:r>
                  </m:oMath>
                </a14:m>
                <a:r>
                  <a:rPr lang="en-US" altLang="ko-KR" dirty="0"/>
                  <a:t> </a:t>
                </a:r>
                <a14:m>
                  <m:oMath xmlns:m="http://schemas.openxmlformats.org/officeDocument/2006/math">
                    <m:r>
                      <a:rPr lang="en-US" altLang="ko-KR" b="0" i="1" dirty="0" smtClean="0">
                        <a:latin typeface="Cambria Math" panose="02040503050406030204" pitchFamily="18" charset="0"/>
                      </a:rPr>
                      <m:t>(</m:t>
                    </m:r>
                    <m:r>
                      <a:rPr lang="en-US" altLang="ko-KR" b="0" i="1" dirty="0" smtClean="0">
                        <a:latin typeface="Cambria Math" panose="02040503050406030204" pitchFamily="18" charset="0"/>
                      </a:rPr>
                      <m:t>𝑥</m:t>
                    </m:r>
                    <m:r>
                      <a:rPr lang="en-US" altLang="ko-KR" b="0" i="1" dirty="0" smtClean="0">
                        <a:latin typeface="Cambria Math" panose="02040503050406030204" pitchFamily="18" charset="0"/>
                        <a:ea typeface="Cambria Math" panose="02040503050406030204" pitchFamily="18" charset="0"/>
                      </a:rPr>
                      <m:t>≠</m:t>
                    </m:r>
                    <m:r>
                      <a:rPr lang="en-US" altLang="ko-KR" b="0" i="1" dirty="0" smtClean="0">
                        <a:latin typeface="Cambria Math" panose="02040503050406030204" pitchFamily="18" charset="0"/>
                        <a:ea typeface="Cambria Math" panose="02040503050406030204" pitchFamily="18" charset="0"/>
                      </a:rPr>
                      <m:t>𝑦</m:t>
                    </m:r>
                    <m:r>
                      <a:rPr lang="en-US" altLang="ko-KR" b="0" i="1" dirty="0" smtClean="0">
                        <a:latin typeface="Cambria Math" panose="02040503050406030204" pitchFamily="18" charset="0"/>
                        <a:ea typeface="Cambria Math" panose="02040503050406030204" pitchFamily="18" charset="0"/>
                      </a:rPr>
                      <m:t>)</m:t>
                    </m:r>
                  </m:oMath>
                </a14:m>
                <a:endParaRPr lang="en-US" altLang="ko-KR" dirty="0"/>
              </a:p>
              <a:p>
                <a:r>
                  <a:rPr lang="en-US" altLang="ko-KR" dirty="0" err="1"/>
                  <a:t>Pseudorandomness</a:t>
                </a:r>
                <a:endParaRPr lang="ko-KR" altLang="en-US" dirty="0"/>
              </a:p>
            </p:txBody>
          </p:sp>
        </mc:Choice>
        <mc:Fallback xmlns="">
          <p:sp>
            <p:nvSpPr>
              <p:cNvPr id="5" name="내용 개체 틀 4">
                <a:extLst>
                  <a:ext uri="{FF2B5EF4-FFF2-40B4-BE49-F238E27FC236}">
                    <a16:creationId xmlns:a16="http://schemas.microsoft.com/office/drawing/2014/main" id="{EE64E221-531B-488B-9F78-A9FC26605877}"/>
                  </a:ext>
                </a:extLst>
              </p:cNvPr>
              <p:cNvSpPr>
                <a:spLocks noGrp="1" noRot="1" noChangeAspect="1" noMove="1" noResize="1" noEditPoints="1" noAdjustHandles="1" noChangeArrowheads="1" noChangeShapeType="1" noTextEdit="1"/>
              </p:cNvSpPr>
              <p:nvPr>
                <p:ph idx="1"/>
              </p:nvPr>
            </p:nvSpPr>
            <p:spPr>
              <a:blipFill>
                <a:blip r:embed="rId2"/>
                <a:stretch>
                  <a:fillRect l="-812" t="-920" b="-210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23759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3BD29CA-2865-4599-8A29-E8CED33407CD}"/>
              </a:ext>
            </a:extLst>
          </p:cNvPr>
          <p:cNvSpPr>
            <a:spLocks noGrp="1"/>
          </p:cNvSpPr>
          <p:nvPr>
            <p:ph type="title"/>
          </p:nvPr>
        </p:nvSpPr>
        <p:spPr/>
        <p:txBody>
          <a:bodyPr/>
          <a:lstStyle/>
          <a:p>
            <a:r>
              <a:rPr lang="en-US" altLang="ko-KR" dirty="0"/>
              <a:t>Preimage Resistant</a:t>
            </a:r>
            <a:endParaRPr lang="ko-KR" altLang="en-US" dirty="0"/>
          </a:p>
        </p:txBody>
      </p:sp>
      <mc:AlternateContent xmlns:mc="http://schemas.openxmlformats.org/markup-compatibility/2006" xmlns:a14="http://schemas.microsoft.com/office/drawing/2010/main">
        <mc:Choice Requires="a14">
          <p:sp>
            <p:nvSpPr>
              <p:cNvPr id="5" name="내용 개체 틀 4">
                <a:extLst>
                  <a:ext uri="{FF2B5EF4-FFF2-40B4-BE49-F238E27FC236}">
                    <a16:creationId xmlns:a16="http://schemas.microsoft.com/office/drawing/2014/main" id="{EE64E221-531B-488B-9F78-A9FC26605877}"/>
                  </a:ext>
                </a:extLst>
              </p:cNvPr>
              <p:cNvSpPr>
                <a:spLocks noGrp="1"/>
              </p:cNvSpPr>
              <p:nvPr>
                <p:ph idx="1"/>
              </p:nvPr>
            </p:nvSpPr>
            <p:spPr/>
            <p:txBody>
              <a:bodyPr/>
              <a:lstStyle/>
              <a:p>
                <a:r>
                  <a:rPr lang="en-US" altLang="ko-KR" dirty="0"/>
                  <a:t>One way property</a:t>
                </a:r>
              </a:p>
              <a:p>
                <a:pPr lvl="1"/>
                <a:r>
                  <a:rPr lang="en-US" altLang="ko-KR" dirty="0"/>
                  <a:t>Impossible to retain a message from the result of hash function</a:t>
                </a:r>
              </a:p>
              <a:p>
                <a:r>
                  <a:rPr lang="en-US" altLang="ko-KR" dirty="0"/>
                  <a:t>If the hash function is not one way, the attacker can discover plaintext</a:t>
                </a:r>
              </a:p>
              <a:p>
                <a:pPr lvl="1"/>
                <a:r>
                  <a:rPr lang="en-US" altLang="ko-KR" dirty="0"/>
                  <a:t>If secret value is sent with plaintext the attacker may obtain</a:t>
                </a:r>
                <a:r>
                  <a:rPr lang="ko-KR" altLang="en-US" dirty="0"/>
                  <a:t> </a:t>
                </a:r>
                <a:r>
                  <a:rPr lang="en-US" altLang="ko-KR" dirty="0"/>
                  <a:t>the</a:t>
                </a:r>
                <a:r>
                  <a:rPr lang="ko-KR" altLang="en-US" dirty="0"/>
                  <a:t> </a:t>
                </a:r>
                <a:r>
                  <a:rPr lang="en-US" altLang="ko-KR" dirty="0"/>
                  <a:t>secret</a:t>
                </a:r>
              </a:p>
              <a:p>
                <a:pPr lvl="1"/>
                <a14:m>
                  <m:oMath xmlns:m="http://schemas.openxmlformats.org/officeDocument/2006/math">
                    <m:r>
                      <a:rPr lang="en-US" altLang="ko-KR" b="0" i="1" smtClean="0">
                        <a:latin typeface="Cambria Math" panose="02040503050406030204" pitchFamily="18" charset="0"/>
                      </a:rPr>
                      <m:t>h</m:t>
                    </m:r>
                    <m:r>
                      <a:rPr lang="en-US" altLang="ko-KR" b="0" i="1" smtClean="0">
                        <a:latin typeface="Cambria Math" panose="02040503050406030204" pitchFamily="18" charset="0"/>
                      </a:rPr>
                      <m:t>=</m:t>
                    </m:r>
                    <m:r>
                      <a:rPr lang="en-US" altLang="ko-KR" b="0" i="1" smtClean="0">
                        <a:latin typeface="Cambria Math" panose="02040503050406030204" pitchFamily="18" charset="0"/>
                      </a:rPr>
                      <m:t>𝐻</m:t>
                    </m:r>
                    <m:r>
                      <a:rPr lang="en-US" altLang="ko-KR" b="0" i="1" smtClean="0">
                        <a:latin typeface="Cambria Math" panose="02040503050406030204" pitchFamily="18" charset="0"/>
                      </a:rPr>
                      <m:t>(</m:t>
                    </m:r>
                    <m:r>
                      <a:rPr lang="en-US" altLang="ko-KR" b="0" i="1" smtClean="0">
                        <a:latin typeface="Cambria Math" panose="02040503050406030204" pitchFamily="18" charset="0"/>
                      </a:rPr>
                      <m:t>𝑆</m:t>
                    </m:r>
                    <m:r>
                      <a:rPr lang="en-US" altLang="ko-KR" b="0" i="1" smtClean="0">
                        <a:latin typeface="Cambria Math" panose="02040503050406030204" pitchFamily="18" charset="0"/>
                      </a:rPr>
                      <m:t>|</m:t>
                    </m:r>
                    <m:d>
                      <m:dPr>
                        <m:beg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𝑀</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𝑆</m:t>
                    </m:r>
                    <m:r>
                      <a:rPr lang="en-US" altLang="ko-KR" b="0" i="1" smtClean="0">
                        <a:latin typeface="Cambria Math" panose="02040503050406030204" pitchFamily="18" charset="0"/>
                      </a:rPr>
                      <m:t>||</m:t>
                    </m:r>
                    <m:r>
                      <a:rPr lang="en-US" altLang="ko-KR" b="0" i="1" smtClean="0">
                        <a:latin typeface="Cambria Math" panose="02040503050406030204" pitchFamily="18" charset="0"/>
                      </a:rPr>
                      <m:t>𝑀</m:t>
                    </m:r>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𝐻</m:t>
                        </m:r>
                      </m:e>
                      <m:sup>
                        <m:r>
                          <a:rPr lang="en-US" altLang="ko-KR" b="0" i="1" smtClean="0">
                            <a:latin typeface="Cambria Math" panose="02040503050406030204" pitchFamily="18" charset="0"/>
                          </a:rPr>
                          <m:t>−1</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h</m:t>
                    </m:r>
                    <m:r>
                      <a:rPr lang="en-US" altLang="ko-KR" b="0" i="1" smtClean="0">
                        <a:latin typeface="Cambria Math" panose="02040503050406030204" pitchFamily="18" charset="0"/>
                      </a:rPr>
                      <m:t>)</m:t>
                    </m:r>
                  </m:oMath>
                </a14:m>
                <a:endParaRPr lang="en-US" altLang="ko-KR" dirty="0"/>
              </a:p>
            </p:txBody>
          </p:sp>
        </mc:Choice>
        <mc:Fallback xmlns="">
          <p:sp>
            <p:nvSpPr>
              <p:cNvPr id="5" name="내용 개체 틀 4">
                <a:extLst>
                  <a:ext uri="{FF2B5EF4-FFF2-40B4-BE49-F238E27FC236}">
                    <a16:creationId xmlns:a16="http://schemas.microsoft.com/office/drawing/2014/main" id="{EE64E221-531B-488B-9F78-A9FC26605877}"/>
                  </a:ext>
                </a:extLst>
              </p:cNvPr>
              <p:cNvSpPr>
                <a:spLocks noGrp="1" noRot="1" noChangeAspect="1" noMove="1" noResize="1" noEditPoints="1" noAdjustHandles="1" noChangeArrowheads="1" noChangeShapeType="1" noTextEdit="1"/>
              </p:cNvSpPr>
              <p:nvPr>
                <p:ph idx="1"/>
              </p:nvPr>
            </p:nvSpPr>
            <p:spPr>
              <a:blipFill>
                <a:blip r:embed="rId2"/>
                <a:stretch>
                  <a:fillRect l="-812" t="-92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55406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3BD29CA-2865-4599-8A29-E8CED33407CD}"/>
              </a:ext>
            </a:extLst>
          </p:cNvPr>
          <p:cNvSpPr>
            <a:spLocks noGrp="1"/>
          </p:cNvSpPr>
          <p:nvPr>
            <p:ph type="title"/>
          </p:nvPr>
        </p:nvSpPr>
        <p:spPr/>
        <p:txBody>
          <a:bodyPr/>
          <a:lstStyle/>
          <a:p>
            <a:r>
              <a:rPr lang="en-US" altLang="ko-KR" dirty="0"/>
              <a:t>Second Preimage Resistant</a:t>
            </a:r>
            <a:endParaRPr lang="ko-KR" altLang="en-US" dirty="0"/>
          </a:p>
        </p:txBody>
      </p:sp>
      <p:sp>
        <p:nvSpPr>
          <p:cNvPr id="5" name="내용 개체 틀 4">
            <a:extLst>
              <a:ext uri="{FF2B5EF4-FFF2-40B4-BE49-F238E27FC236}">
                <a16:creationId xmlns:a16="http://schemas.microsoft.com/office/drawing/2014/main" id="{EE64E221-531B-488B-9F78-A9FC26605877}"/>
              </a:ext>
            </a:extLst>
          </p:cNvPr>
          <p:cNvSpPr>
            <a:spLocks noGrp="1"/>
          </p:cNvSpPr>
          <p:nvPr>
            <p:ph idx="1"/>
          </p:nvPr>
        </p:nvSpPr>
        <p:spPr/>
        <p:txBody>
          <a:bodyPr/>
          <a:lstStyle/>
          <a:p>
            <a:r>
              <a:rPr lang="en-US" altLang="ko-KR" dirty="0"/>
              <a:t>Infeasible to find an alternative message with the same hash value</a:t>
            </a:r>
          </a:p>
          <a:p>
            <a:r>
              <a:rPr lang="en-US" altLang="ko-KR" dirty="0"/>
              <a:t>This prevents forgery when an encrypted hash code is used</a:t>
            </a:r>
          </a:p>
          <a:p>
            <a:pPr lvl="1"/>
            <a:r>
              <a:rPr lang="en-US" altLang="ko-KR" dirty="0"/>
              <a:t>Attacker obtain a message plus its encrypted hash code</a:t>
            </a:r>
          </a:p>
          <a:p>
            <a:pPr lvl="1"/>
            <a:r>
              <a:rPr lang="en-US" altLang="ko-KR" dirty="0"/>
              <a:t>Attacker generate unencrypted hash code from a message</a:t>
            </a:r>
          </a:p>
          <a:p>
            <a:pPr lvl="1"/>
            <a:r>
              <a:rPr lang="en-US" altLang="ko-KR" dirty="0"/>
              <a:t>Attacker can generate an alternate message with same hash code if second preimage resistant is not provided</a:t>
            </a:r>
            <a:endParaRPr lang="ko-KR" altLang="en-US" dirty="0"/>
          </a:p>
        </p:txBody>
      </p:sp>
    </p:spTree>
    <p:extLst>
      <p:ext uri="{BB962C8B-B14F-4D97-AF65-F5344CB8AC3E}">
        <p14:creationId xmlns:p14="http://schemas.microsoft.com/office/powerpoint/2010/main" val="333223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3BD29CA-2865-4599-8A29-E8CED33407CD}"/>
              </a:ext>
            </a:extLst>
          </p:cNvPr>
          <p:cNvSpPr>
            <a:spLocks noGrp="1"/>
          </p:cNvSpPr>
          <p:nvPr>
            <p:ph type="title"/>
          </p:nvPr>
        </p:nvSpPr>
        <p:spPr/>
        <p:txBody>
          <a:bodyPr/>
          <a:lstStyle/>
          <a:p>
            <a:r>
              <a:rPr lang="en-US" altLang="ko-KR" dirty="0"/>
              <a:t>Collision Resistant</a:t>
            </a:r>
            <a:endParaRPr lang="ko-KR" altLang="en-US" dirty="0"/>
          </a:p>
        </p:txBody>
      </p:sp>
      <p:sp>
        <p:nvSpPr>
          <p:cNvPr id="5" name="내용 개체 틀 4">
            <a:extLst>
              <a:ext uri="{FF2B5EF4-FFF2-40B4-BE49-F238E27FC236}">
                <a16:creationId xmlns:a16="http://schemas.microsoft.com/office/drawing/2014/main" id="{EE64E221-531B-488B-9F78-A9FC26605877}"/>
              </a:ext>
            </a:extLst>
          </p:cNvPr>
          <p:cNvSpPr>
            <a:spLocks noGrp="1"/>
          </p:cNvSpPr>
          <p:nvPr>
            <p:ph idx="1"/>
          </p:nvPr>
        </p:nvSpPr>
        <p:spPr/>
        <p:txBody>
          <a:bodyPr/>
          <a:lstStyle/>
          <a:p>
            <a:r>
              <a:rPr lang="en-US" altLang="ko-KR" dirty="0"/>
              <a:t>The final condition to be a strong hash function</a:t>
            </a:r>
          </a:p>
          <a:p>
            <a:r>
              <a:rPr lang="en-US" altLang="ko-KR" dirty="0"/>
              <a:t>E.g., if collision resistant is not provided</a:t>
            </a:r>
          </a:p>
          <a:p>
            <a:pPr lvl="1"/>
            <a:r>
              <a:rPr lang="en-US" altLang="ko-KR" dirty="0"/>
              <a:t>Bob writes debt message to Alice</a:t>
            </a:r>
          </a:p>
          <a:p>
            <a:pPr lvl="1"/>
            <a:r>
              <a:rPr lang="en-US" altLang="ko-KR" dirty="0"/>
              <a:t>Bob finds two message with the same hash value</a:t>
            </a:r>
          </a:p>
          <a:p>
            <a:pPr lvl="1"/>
            <a:r>
              <a:rPr lang="en-US" altLang="ko-KR" dirty="0"/>
              <a:t>One requires small amount money and one requires massive amount of money</a:t>
            </a:r>
          </a:p>
          <a:p>
            <a:pPr lvl="1"/>
            <a:r>
              <a:rPr lang="en-US" altLang="ko-KR" dirty="0"/>
              <a:t>Since two hash value is same, Bob can assert Alice signed on second message even though Alice signed on the first message</a:t>
            </a:r>
          </a:p>
          <a:p>
            <a:endParaRPr lang="ko-KR" altLang="en-US" dirty="0"/>
          </a:p>
        </p:txBody>
      </p:sp>
    </p:spTree>
    <p:extLst>
      <p:ext uri="{BB962C8B-B14F-4D97-AF65-F5344CB8AC3E}">
        <p14:creationId xmlns:p14="http://schemas.microsoft.com/office/powerpoint/2010/main" val="2713153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D24D22-E9A2-481B-96AF-EA77053CAC30}"/>
              </a:ext>
            </a:extLst>
          </p:cNvPr>
          <p:cNvSpPr>
            <a:spLocks noGrp="1"/>
          </p:cNvSpPr>
          <p:nvPr>
            <p:ph type="title"/>
          </p:nvPr>
        </p:nvSpPr>
        <p:spPr/>
        <p:txBody>
          <a:bodyPr/>
          <a:lstStyle/>
          <a:p>
            <a:r>
              <a:rPr lang="en-US" altLang="ko-KR" dirty="0" err="1"/>
              <a:t>Pseudorandomness</a:t>
            </a:r>
            <a:endParaRPr lang="ko-KR" altLang="en-US" dirty="0"/>
          </a:p>
        </p:txBody>
      </p:sp>
      <p:sp>
        <p:nvSpPr>
          <p:cNvPr id="3" name="내용 개체 틀 2">
            <a:extLst>
              <a:ext uri="{FF2B5EF4-FFF2-40B4-BE49-F238E27FC236}">
                <a16:creationId xmlns:a16="http://schemas.microsoft.com/office/drawing/2014/main" id="{CE0F6FA3-8408-4D80-8295-ED5207C03327}"/>
              </a:ext>
            </a:extLst>
          </p:cNvPr>
          <p:cNvSpPr>
            <a:spLocks noGrp="1"/>
          </p:cNvSpPr>
          <p:nvPr>
            <p:ph idx="1"/>
          </p:nvPr>
        </p:nvSpPr>
        <p:spPr/>
        <p:txBody>
          <a:bodyPr/>
          <a:lstStyle/>
          <a:p>
            <a:r>
              <a:rPr lang="en-US" altLang="ko-KR" dirty="0"/>
              <a:t>Cryptographic hash function is used on key derivation and pseudorandom number generation</a:t>
            </a:r>
          </a:p>
          <a:p>
            <a:r>
              <a:rPr lang="en-US" altLang="ko-KR" dirty="0"/>
              <a:t>Three resistant properties depend on the randomness</a:t>
            </a:r>
            <a:endParaRPr lang="ko-KR" altLang="en-US" dirty="0"/>
          </a:p>
        </p:txBody>
      </p:sp>
    </p:spTree>
    <p:extLst>
      <p:ext uri="{BB962C8B-B14F-4D97-AF65-F5344CB8AC3E}">
        <p14:creationId xmlns:p14="http://schemas.microsoft.com/office/powerpoint/2010/main" val="320294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784EF1-95BC-4C35-9661-1E2E094FF90B}"/>
              </a:ext>
            </a:extLst>
          </p:cNvPr>
          <p:cNvSpPr>
            <a:spLocks noGrp="1"/>
          </p:cNvSpPr>
          <p:nvPr>
            <p:ph type="title"/>
          </p:nvPr>
        </p:nvSpPr>
        <p:spPr/>
        <p:txBody>
          <a:bodyPr/>
          <a:lstStyle/>
          <a:p>
            <a:r>
              <a:rPr lang="en-US" altLang="ko-KR" dirty="0"/>
              <a:t>Contents</a:t>
            </a:r>
            <a:endParaRPr lang="ko-KR" altLang="en-US" dirty="0"/>
          </a:p>
        </p:txBody>
      </p:sp>
      <p:sp>
        <p:nvSpPr>
          <p:cNvPr id="3" name="내용 개체 틀 2">
            <a:extLst>
              <a:ext uri="{FF2B5EF4-FFF2-40B4-BE49-F238E27FC236}">
                <a16:creationId xmlns:a16="http://schemas.microsoft.com/office/drawing/2014/main" id="{EDC06717-F737-4B9A-95EE-DC808A2210E4}"/>
              </a:ext>
            </a:extLst>
          </p:cNvPr>
          <p:cNvSpPr>
            <a:spLocks noGrp="1"/>
          </p:cNvSpPr>
          <p:nvPr>
            <p:ph idx="1"/>
          </p:nvPr>
        </p:nvSpPr>
        <p:spPr/>
        <p:txBody>
          <a:bodyPr vert="horz" lIns="91440" tIns="45720" rIns="91440" bIns="45720" rtlCol="0" anchor="t">
            <a:normAutofit/>
          </a:bodyPr>
          <a:lstStyle/>
          <a:p>
            <a:r>
              <a:rPr lang="en-US" altLang="ko-KR" dirty="0"/>
              <a:t>11.1 Applications of Cryptographic Hash Functions</a:t>
            </a:r>
          </a:p>
          <a:p>
            <a:r>
              <a:rPr lang="en-US" altLang="ko-KR" dirty="0"/>
              <a:t>11.2 Two Simple Hash Functions</a:t>
            </a:r>
          </a:p>
          <a:p>
            <a:r>
              <a:rPr lang="en-US" altLang="ko-KR" dirty="0"/>
              <a:t>11.3 Requirements and Security</a:t>
            </a:r>
          </a:p>
          <a:p>
            <a:r>
              <a:rPr lang="en-US" altLang="ko-KR" dirty="0"/>
              <a:t>11.4 Hash Functions Based on CBC</a:t>
            </a:r>
          </a:p>
          <a:p>
            <a:r>
              <a:rPr lang="en-US" altLang="ko-KR" dirty="0"/>
              <a:t>11.5 SHA</a:t>
            </a:r>
          </a:p>
        </p:txBody>
      </p:sp>
    </p:spTree>
    <p:extLst>
      <p:ext uri="{BB962C8B-B14F-4D97-AF65-F5344CB8AC3E}">
        <p14:creationId xmlns:p14="http://schemas.microsoft.com/office/powerpoint/2010/main" val="3058835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3BD29CA-2865-4599-8A29-E8CED33407CD}"/>
              </a:ext>
            </a:extLst>
          </p:cNvPr>
          <p:cNvSpPr>
            <a:spLocks noGrp="1"/>
          </p:cNvSpPr>
          <p:nvPr>
            <p:ph type="title"/>
          </p:nvPr>
        </p:nvSpPr>
        <p:spPr/>
        <p:txBody>
          <a:bodyPr/>
          <a:lstStyle/>
          <a:p>
            <a:r>
              <a:rPr lang="en-US" altLang="ko-KR" dirty="0"/>
              <a:t>Birthday Paradox</a:t>
            </a:r>
            <a:endParaRPr lang="ko-KR" altLang="en-US" dirty="0"/>
          </a:p>
        </p:txBody>
      </p:sp>
      <mc:AlternateContent xmlns:mc="http://schemas.openxmlformats.org/markup-compatibility/2006" xmlns:a14="http://schemas.microsoft.com/office/drawing/2010/main">
        <mc:Choice Requires="a14">
          <p:sp>
            <p:nvSpPr>
              <p:cNvPr id="5" name="내용 개체 틀 4">
                <a:extLst>
                  <a:ext uri="{FF2B5EF4-FFF2-40B4-BE49-F238E27FC236}">
                    <a16:creationId xmlns:a16="http://schemas.microsoft.com/office/drawing/2014/main" id="{EE64E221-531B-488B-9F78-A9FC26605877}"/>
                  </a:ext>
                </a:extLst>
              </p:cNvPr>
              <p:cNvSpPr>
                <a:spLocks noGrp="1"/>
              </p:cNvSpPr>
              <p:nvPr>
                <p:ph idx="1"/>
              </p:nvPr>
            </p:nvSpPr>
            <p:spPr/>
            <p:txBody>
              <a:bodyPr>
                <a:normAutofit/>
              </a:bodyPr>
              <a:lstStyle/>
              <a:p>
                <a:r>
                  <a:rPr lang="en-US" altLang="ko-KR" dirty="0"/>
                  <a:t>Suppose there are 23 people in the same room</a:t>
                </a:r>
              </a:p>
              <a:p>
                <a:r>
                  <a:rPr lang="en-US" altLang="ko-KR" dirty="0"/>
                  <a:t>If we subtract the probability that each people have different birthday from 1, we can earn the probability that there is a pair of people with same birthday</a:t>
                </a:r>
              </a:p>
              <a:p>
                <a:pPr lvl="1"/>
                <a14:m>
                  <m:oMath xmlns:m="http://schemas.openxmlformats.org/officeDocument/2006/math">
                    <m:r>
                      <a:rPr lang="en-US" altLang="ko-KR" b="0" i="1" smtClean="0">
                        <a:latin typeface="Cambria Math" panose="02040503050406030204" pitchFamily="18" charset="0"/>
                      </a:rPr>
                      <m:t>𝑃</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𝐴</m:t>
                        </m:r>
                      </m:e>
                    </m:d>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365</m:t>
                        </m:r>
                      </m:num>
                      <m:den>
                        <m:r>
                          <a:rPr lang="en-US" altLang="ko-KR" b="0" i="1" smtClean="0">
                            <a:latin typeface="Cambria Math" panose="02040503050406030204" pitchFamily="18" charset="0"/>
                          </a:rPr>
                          <m:t>365</m:t>
                        </m:r>
                      </m:den>
                    </m:f>
                    <m:r>
                      <a:rPr lang="en-US" altLang="ko-KR" b="0" i="1" smtClean="0">
                        <a:latin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m:t>
                    </m:r>
                    <m:r>
                      <a:rPr lang="en-US" altLang="ko-KR" i="1" smtClean="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3</m:t>
                        </m:r>
                        <m:r>
                          <a:rPr lang="en-US" altLang="ko-KR" b="0" i="1" smtClean="0">
                            <a:latin typeface="Cambria Math" panose="02040503050406030204" pitchFamily="18" charset="0"/>
                          </a:rPr>
                          <m:t>43</m:t>
                        </m:r>
                      </m:num>
                      <m:den>
                        <m:r>
                          <a:rPr lang="en-US" altLang="ko-KR" i="1">
                            <a:latin typeface="Cambria Math" panose="02040503050406030204" pitchFamily="18" charset="0"/>
                          </a:rPr>
                          <m:t>365</m:t>
                        </m:r>
                      </m:den>
                    </m:f>
                  </m:oMath>
                </a14:m>
                <a:endParaRPr lang="en-US" altLang="ko-KR" dirty="0"/>
              </a:p>
              <a:p>
                <a:pPr lvl="1"/>
                <a14:m>
                  <m:oMath xmlns:m="http://schemas.openxmlformats.org/officeDocument/2006/math">
                    <m:r>
                      <a:rPr lang="en-US" altLang="ko-KR" b="0" i="1" smtClean="0">
                        <a:latin typeface="Cambria Math" panose="02040503050406030204" pitchFamily="18" charset="0"/>
                      </a:rPr>
                      <m:t>1−</m:t>
                    </m:r>
                    <m:r>
                      <a:rPr lang="en-US" altLang="ko-KR" b="0" i="1" smtClean="0">
                        <a:latin typeface="Cambria Math" panose="02040503050406030204" pitchFamily="18" charset="0"/>
                      </a:rPr>
                      <m:t>𝑃</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𝐴</m:t>
                        </m:r>
                      </m:e>
                    </m:d>
                    <m:r>
                      <a:rPr lang="en-US" altLang="ko-KR" b="0" i="1" smtClean="0">
                        <a:latin typeface="Cambria Math" panose="02040503050406030204" pitchFamily="18" charset="0"/>
                      </a:rPr>
                      <m:t>=0.507297</m:t>
                    </m:r>
                  </m:oMath>
                </a14:m>
                <a:endParaRPr lang="en-US" altLang="ko-KR" dirty="0"/>
              </a:p>
              <a:p>
                <a:pPr lvl="1"/>
                <a14:m>
                  <m:oMath xmlns:m="http://schemas.openxmlformats.org/officeDocument/2006/math">
                    <m:r>
                      <a:rPr lang="en-US" altLang="ko-KR" i="1" smtClean="0">
                        <a:latin typeface="Cambria Math" panose="02040503050406030204" pitchFamily="18" charset="0"/>
                      </a:rPr>
                      <m:t>2</m:t>
                    </m:r>
                    <m:r>
                      <a:rPr lang="en-US" altLang="ko-KR" b="0" i="1" smtClean="0">
                        <a:latin typeface="Cambria Math" panose="02040503050406030204" pitchFamily="18" charset="0"/>
                      </a:rPr>
                      <m:t>3</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1.18 </m:t>
                    </m:r>
                    <m:r>
                      <a:rPr lang="en-US" altLang="ko-KR" b="0" i="1" smtClean="0">
                        <a:latin typeface="Cambria Math" panose="02040503050406030204" pitchFamily="18" charset="0"/>
                        <a:ea typeface="Cambria Math" panose="02040503050406030204" pitchFamily="18" charset="0"/>
                      </a:rPr>
                      <m:t>× </m:t>
                    </m:r>
                    <m:rad>
                      <m:radPr>
                        <m:degHide m:val="on"/>
                        <m:ctrlPr>
                          <a:rPr lang="en-US" altLang="ko-KR" b="0" i="1" smtClean="0">
                            <a:latin typeface="Cambria Math" panose="02040503050406030204" pitchFamily="18" charset="0"/>
                            <a:ea typeface="Cambria Math" panose="02040503050406030204" pitchFamily="18" charset="0"/>
                          </a:rPr>
                        </m:ctrlPr>
                      </m:radPr>
                      <m:deg/>
                      <m:e>
                        <m:r>
                          <a:rPr lang="en-US" altLang="ko-KR" b="0" i="1" smtClean="0">
                            <a:latin typeface="Cambria Math" panose="02040503050406030204" pitchFamily="18" charset="0"/>
                            <a:ea typeface="Cambria Math" panose="02040503050406030204" pitchFamily="18" charset="0"/>
                          </a:rPr>
                          <m:t>365</m:t>
                        </m:r>
                      </m:e>
                    </m:rad>
                    <m:r>
                      <a:rPr lang="en-US" altLang="ko-KR" b="0" i="1" smtClean="0">
                        <a:latin typeface="Cambria Math" panose="02040503050406030204" pitchFamily="18" charset="0"/>
                        <a:ea typeface="Cambria Math" panose="02040503050406030204" pitchFamily="18" charset="0"/>
                      </a:rPr>
                      <m:t>≅22.54</m:t>
                    </m:r>
                  </m:oMath>
                </a14:m>
                <a:endParaRPr lang="en-US" altLang="ko-KR" dirty="0"/>
              </a:p>
              <a:p>
                <a:pPr lvl="1"/>
                <a:r>
                  <a:rPr lang="en-US" altLang="ko-KR" dirty="0"/>
                  <a:t>Probability exceeds 0.5 after </a:t>
                </a:r>
                <a14:m>
                  <m:oMath xmlns:m="http://schemas.openxmlformats.org/officeDocument/2006/math">
                    <m:rad>
                      <m:radPr>
                        <m:degHide m:val="on"/>
                        <m:ctrlPr>
                          <a:rPr lang="en-US" altLang="ko-KR" b="0" i="1" smtClean="0">
                            <a:latin typeface="Cambria Math" panose="02040503050406030204" pitchFamily="18" charset="0"/>
                            <a:ea typeface="Cambria Math" panose="02040503050406030204" pitchFamily="18" charset="0"/>
                          </a:rPr>
                        </m:ctrlPr>
                      </m:radPr>
                      <m:deg/>
                      <m:e>
                        <m:r>
                          <a:rPr lang="en-US" altLang="ko-KR" b="0" i="1" smtClean="0">
                            <a:latin typeface="Cambria Math" panose="02040503050406030204" pitchFamily="18" charset="0"/>
                            <a:ea typeface="Cambria Math" panose="02040503050406030204" pitchFamily="18" charset="0"/>
                          </a:rPr>
                          <m:t>𝑁</m:t>
                        </m:r>
                      </m:e>
                    </m:rad>
                  </m:oMath>
                </a14:m>
                <a:r>
                  <a:rPr lang="en-US" altLang="ko-KR" dirty="0"/>
                  <a:t> choices</a:t>
                </a:r>
              </a:p>
              <a:p>
                <a:pPr lvl="1"/>
                <a:r>
                  <a:rPr lang="en-US" altLang="ko-KR" dirty="0"/>
                  <a:t> if the data consists of </a:t>
                </a:r>
                <a14:m>
                  <m:oMath xmlns:m="http://schemas.openxmlformats.org/officeDocument/2006/math">
                    <m:r>
                      <a:rPr lang="en-US" altLang="ko-KR" b="0" i="1" smtClean="0">
                        <a:latin typeface="Cambria Math" panose="02040503050406030204" pitchFamily="18" charset="0"/>
                      </a:rPr>
                      <m:t>𝑏</m:t>
                    </m:r>
                  </m:oMath>
                </a14:m>
                <a:r>
                  <a:rPr lang="en-US" altLang="ko-KR" dirty="0"/>
                  <a:t> bits there are possible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2</m:t>
                        </m:r>
                      </m:e>
                      <m:sup>
                        <m:r>
                          <a:rPr lang="en-US" altLang="ko-KR" b="0" i="1" smtClean="0">
                            <a:latin typeface="Cambria Math" panose="02040503050406030204" pitchFamily="18" charset="0"/>
                          </a:rPr>
                          <m:t>𝑏</m:t>
                        </m:r>
                      </m:sup>
                    </m:sSup>
                  </m:oMath>
                </a14:m>
                <a:r>
                  <a:rPr lang="en-US" altLang="ko-KR" dirty="0"/>
                  <a:t> messages</a:t>
                </a:r>
              </a:p>
              <a:p>
                <a:pPr lvl="1"/>
                <a:r>
                  <a:rPr lang="en-US" altLang="ko-KR" dirty="0"/>
                  <a:t>After making </a:t>
                </a:r>
                <a14:m>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2</m:t>
                        </m:r>
                      </m:e>
                      <m:sup>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𝑏</m:t>
                            </m:r>
                          </m:num>
                          <m:den>
                            <m:r>
                              <a:rPr lang="en-US" altLang="ko-KR" b="0" i="1" smtClean="0">
                                <a:latin typeface="Cambria Math" panose="02040503050406030204" pitchFamily="18" charset="0"/>
                              </a:rPr>
                              <m:t>2</m:t>
                            </m:r>
                          </m:den>
                        </m:f>
                      </m:sup>
                    </m:sSup>
                    <m:r>
                      <a:rPr lang="en-US" altLang="ko-KR" b="0" i="1" smtClean="0">
                        <a:latin typeface="Cambria Math" panose="02040503050406030204" pitchFamily="18" charset="0"/>
                      </a:rPr>
                      <m:t>=</m:t>
                    </m:r>
                    <m:rad>
                      <m:radPr>
                        <m:degHide m:val="on"/>
                        <m:ctrlPr>
                          <a:rPr lang="en-US" altLang="ko-KR" b="0" i="1" smtClean="0">
                            <a:latin typeface="Cambria Math" panose="02040503050406030204" pitchFamily="18" charset="0"/>
                            <a:ea typeface="Cambria Math" panose="02040503050406030204" pitchFamily="18" charset="0"/>
                          </a:rPr>
                        </m:ctrlPr>
                      </m:radPr>
                      <m:deg/>
                      <m:e>
                        <m:sSup>
                          <m:sSupPr>
                            <m:ctrlPr>
                              <a:rPr lang="en-US" altLang="ko-KR" b="0" i="1" smtClean="0">
                                <a:latin typeface="Cambria Math" panose="02040503050406030204" pitchFamily="18" charset="0"/>
                                <a:ea typeface="Cambria Math" panose="02040503050406030204" pitchFamily="18" charset="0"/>
                              </a:rPr>
                            </m:ctrlPr>
                          </m:sSupPr>
                          <m:e>
                            <m:r>
                              <a:rPr lang="en-US" altLang="ko-KR" b="0" i="1" smtClean="0">
                                <a:latin typeface="Cambria Math" panose="02040503050406030204" pitchFamily="18" charset="0"/>
                                <a:ea typeface="Cambria Math" panose="02040503050406030204" pitchFamily="18" charset="0"/>
                              </a:rPr>
                              <m:t>2</m:t>
                            </m:r>
                          </m:e>
                          <m:sup>
                            <m:r>
                              <a:rPr lang="en-US" altLang="ko-KR" b="0" i="1" smtClean="0">
                                <a:latin typeface="Cambria Math" panose="02040503050406030204" pitchFamily="18" charset="0"/>
                                <a:ea typeface="Cambria Math" panose="02040503050406030204" pitchFamily="18" charset="0"/>
                              </a:rPr>
                              <m:t>𝑏</m:t>
                            </m:r>
                          </m:sup>
                        </m:sSup>
                      </m:e>
                    </m:rad>
                  </m:oMath>
                </a14:m>
                <a:r>
                  <a:rPr lang="en-US" altLang="ko-KR" dirty="0"/>
                  <a:t> choices, probability exceeds 0.5</a:t>
                </a:r>
              </a:p>
            </p:txBody>
          </p:sp>
        </mc:Choice>
        <mc:Fallback xmlns="">
          <p:sp>
            <p:nvSpPr>
              <p:cNvPr id="5" name="내용 개체 틀 4">
                <a:extLst>
                  <a:ext uri="{FF2B5EF4-FFF2-40B4-BE49-F238E27FC236}">
                    <a16:creationId xmlns:a16="http://schemas.microsoft.com/office/drawing/2014/main" id="{EE64E221-531B-488B-9F78-A9FC26605877}"/>
                  </a:ext>
                </a:extLst>
              </p:cNvPr>
              <p:cNvSpPr>
                <a:spLocks noGrp="1" noRot="1" noChangeAspect="1" noMove="1" noResize="1" noEditPoints="1" noAdjustHandles="1" noChangeArrowheads="1" noChangeShapeType="1" noTextEdit="1"/>
              </p:cNvSpPr>
              <p:nvPr>
                <p:ph idx="1"/>
              </p:nvPr>
            </p:nvSpPr>
            <p:spPr>
              <a:blipFill>
                <a:blip r:embed="rId2"/>
                <a:stretch>
                  <a:fillRect l="-812" t="-920" r="-202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79566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5A7A38-027E-42D4-B854-4B0EDEA835F3}"/>
              </a:ext>
            </a:extLst>
          </p:cNvPr>
          <p:cNvSpPr>
            <a:spLocks noGrp="1"/>
          </p:cNvSpPr>
          <p:nvPr>
            <p:ph type="title"/>
          </p:nvPr>
        </p:nvSpPr>
        <p:spPr/>
        <p:txBody>
          <a:bodyPr/>
          <a:lstStyle/>
          <a:p>
            <a:r>
              <a:rPr lang="en-US" altLang="ko-KR" dirty="0"/>
              <a:t>Birthday Paradox Proof</a:t>
            </a:r>
            <a:endParaRPr lang="ko-KR" altLang="en-US" dirty="0"/>
          </a:p>
        </p:txBody>
      </p:sp>
      <mc:AlternateContent xmlns:mc="http://schemas.openxmlformats.org/markup-compatibility/2006" xmlns:a14="http://schemas.microsoft.com/office/drawing/2010/main">
        <mc:Choice Requires="a14">
          <p:sp>
            <p:nvSpPr>
              <p:cNvPr id="4" name="내용 개체 틀 3">
                <a:extLst>
                  <a:ext uri="{FF2B5EF4-FFF2-40B4-BE49-F238E27FC236}">
                    <a16:creationId xmlns:a16="http://schemas.microsoft.com/office/drawing/2014/main" id="{82A68871-2809-4E0C-BA4B-5A59F8C83BDE}"/>
                  </a:ext>
                </a:extLst>
              </p:cNvPr>
              <p:cNvSpPr>
                <a:spLocks noGrp="1"/>
              </p:cNvSpPr>
              <p:nvPr>
                <p:ph sz="half" idx="1"/>
              </p:nvPr>
            </p:nvSpPr>
            <p:spPr/>
            <p:txBody>
              <a:bodyPr/>
              <a:lstStyle/>
              <a:p>
                <a:r>
                  <a:rPr lang="en-US" altLang="ko-KR" dirty="0"/>
                  <a:t>Required inequation</a:t>
                </a:r>
              </a:p>
              <a:p>
                <a:pPr lvl="1"/>
                <a14:m>
                  <m:oMath xmlns:m="http://schemas.openxmlformats.org/officeDocument/2006/math">
                    <m:r>
                      <a:rPr lang="en-US" altLang="ko-KR" b="0" i="1" smtClean="0">
                        <a:latin typeface="Cambria Math" panose="02040503050406030204" pitchFamily="18" charset="0"/>
                      </a:rPr>
                      <m:t>1−</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sSup>
                      <m:sSupPr>
                        <m:ctrlPr>
                          <a:rPr lang="en-US" altLang="ko-KR" b="0" i="1" smtClean="0">
                            <a:latin typeface="Cambria Math" panose="02040503050406030204" pitchFamily="18" charset="0"/>
                            <a:ea typeface="Cambria Math" panose="02040503050406030204" pitchFamily="18" charset="0"/>
                          </a:rPr>
                        </m:ctrlPr>
                      </m:sSupPr>
                      <m:e>
                        <m:r>
                          <a:rPr lang="en-US" altLang="ko-KR" b="0" i="1" smtClean="0">
                            <a:latin typeface="Cambria Math" panose="02040503050406030204" pitchFamily="18" charset="0"/>
                            <a:ea typeface="Cambria Math" panose="02040503050406030204" pitchFamily="18" charset="0"/>
                          </a:rPr>
                          <m:t>𝑒</m:t>
                        </m:r>
                      </m:e>
                      <m:sup>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𝑥</m:t>
                        </m:r>
                      </m:sup>
                    </m:sSup>
                  </m:oMath>
                </a14:m>
                <a:r>
                  <a:rPr lang="ko-KR" altLang="en-US" dirty="0"/>
                  <a:t> </a:t>
                </a:r>
                <a:r>
                  <a:rPr lang="en-US" altLang="ko-KR" dirty="0"/>
                  <a:t>for all </a:t>
                </a:r>
                <a14:m>
                  <m:oMath xmlns:m="http://schemas.openxmlformats.org/officeDocument/2006/math">
                    <m:r>
                      <a:rPr lang="en-US" altLang="ko-KR" b="0" i="1" smtClean="0">
                        <a:latin typeface="Cambria Math" panose="02040503050406030204" pitchFamily="18" charset="0"/>
                      </a:rPr>
                      <m:t>𝑥</m:t>
                    </m:r>
                    <m:r>
                      <a:rPr lang="en-US" altLang="ko-KR" b="0" i="1" smtClean="0">
                        <a:latin typeface="Cambria Math" panose="02040503050406030204" pitchFamily="18" charset="0"/>
                        <a:ea typeface="Cambria Math" panose="02040503050406030204" pitchFamily="18" charset="0"/>
                      </a:rPr>
                      <m:t>≥0</m:t>
                    </m:r>
                  </m:oMath>
                </a14:m>
                <a:endParaRPr lang="en-US" altLang="ko-KR" dirty="0"/>
              </a:p>
              <a:p>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𝑛</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r>
                  <a:rPr lang="en-US" altLang="ko-KR" dirty="0"/>
                  <a:t> is a probability that there is a one repetition at least </a:t>
                </a:r>
              </a:p>
              <a:p>
                <a:pPr lvl="1"/>
                <a14:m>
                  <m:oMath xmlns:m="http://schemas.openxmlformats.org/officeDocument/2006/math">
                    <m:r>
                      <a:rPr lang="en-US" altLang="ko-KR" b="0" i="1" smtClean="0">
                        <a:latin typeface="Cambria Math" panose="02040503050406030204" pitchFamily="18" charset="0"/>
                      </a:rPr>
                      <m:t>𝑃</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𝑛</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e>
                    </m:d>
                    <m:r>
                      <a:rPr lang="en-US" altLang="ko-KR" b="0" i="1" smtClean="0">
                        <a:latin typeface="Cambria Math" panose="02040503050406030204" pitchFamily="18" charset="0"/>
                      </a:rPr>
                      <m:t>=1− </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𝑛</m:t>
                        </m:r>
                        <m:r>
                          <a:rPr lang="en-US" altLang="ko-KR" b="0" i="1" smtClean="0">
                            <a:latin typeface="Cambria Math" panose="02040503050406030204" pitchFamily="18" charset="0"/>
                            <a:ea typeface="Cambria Math" panose="02040503050406030204" pitchFamily="18" charset="0"/>
                          </a:rPr>
                          <m:t>×</m:t>
                        </m:r>
                        <m:d>
                          <m:dPr>
                            <m:ctrlPr>
                              <a:rPr lang="en-US" altLang="ko-KR" b="0" i="1" smtClean="0">
                                <a:latin typeface="Cambria Math" panose="02040503050406030204" pitchFamily="18" charset="0"/>
                                <a:ea typeface="Cambria Math" panose="02040503050406030204" pitchFamily="18" charset="0"/>
                              </a:rPr>
                            </m:ctrlPr>
                          </m:dPr>
                          <m:e>
                            <m:r>
                              <a:rPr lang="en-US" altLang="ko-KR" b="0" i="1" smtClean="0">
                                <a:latin typeface="Cambria Math" panose="02040503050406030204" pitchFamily="18" charset="0"/>
                                <a:ea typeface="Cambria Math" panose="02040503050406030204" pitchFamily="18" charset="0"/>
                              </a:rPr>
                              <m:t>𝑛</m:t>
                            </m:r>
                            <m:r>
                              <a:rPr lang="en-US" altLang="ko-KR" b="0" i="1" smtClean="0">
                                <a:latin typeface="Cambria Math" panose="02040503050406030204" pitchFamily="18" charset="0"/>
                                <a:ea typeface="Cambria Math" panose="02040503050406030204" pitchFamily="18" charset="0"/>
                              </a:rPr>
                              <m:t>−1</m:t>
                            </m:r>
                          </m:e>
                        </m:d>
                        <m:r>
                          <a:rPr lang="en-US" altLang="ko-KR" b="0" i="1" smtClean="0">
                            <a:latin typeface="Cambria Math" panose="02040503050406030204" pitchFamily="18" charset="0"/>
                            <a:ea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𝑛</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𝑘</m:t>
                        </m:r>
                        <m:r>
                          <a:rPr lang="en-US" altLang="ko-KR" b="0" i="1" smtClean="0">
                            <a:latin typeface="Cambria Math" panose="02040503050406030204" pitchFamily="18" charset="0"/>
                            <a:ea typeface="Cambria Math" panose="02040503050406030204" pitchFamily="18" charset="0"/>
                          </a:rPr>
                          <m:t>+1)</m:t>
                        </m:r>
                      </m:num>
                      <m:den>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𝑛</m:t>
                            </m:r>
                          </m:e>
                          <m:sup>
                            <m:r>
                              <a:rPr lang="en-US" altLang="ko-KR" b="0" i="1" smtClean="0">
                                <a:latin typeface="Cambria Math" panose="02040503050406030204" pitchFamily="18" charset="0"/>
                              </a:rPr>
                              <m:t>𝑘</m:t>
                            </m:r>
                          </m:sup>
                        </m:sSup>
                      </m:den>
                    </m:f>
                  </m:oMath>
                </a14:m>
                <a:endParaRPr lang="en-US" altLang="ko-KR" dirty="0"/>
              </a:p>
              <a:p>
                <a:pPr lvl="1"/>
                <a14:m>
                  <m:oMath xmlns:m="http://schemas.openxmlformats.org/officeDocument/2006/math">
                    <m:r>
                      <a:rPr lang="en-US" altLang="ko-KR" b="0" i="1" smtClean="0">
                        <a:latin typeface="Cambria Math" panose="02040503050406030204" pitchFamily="18" charset="0"/>
                      </a:rPr>
                      <m:t>𝑃</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𝑛</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e>
                    </m:d>
                    <m:r>
                      <a:rPr lang="en-US" altLang="ko-KR" b="0" i="1" smtClean="0">
                        <a:latin typeface="Cambria Math" panose="02040503050406030204" pitchFamily="18" charset="0"/>
                      </a:rPr>
                      <m:t>=1−[</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1−</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den>
                        </m:f>
                      </m:e>
                    </m:d>
                    <m:r>
                      <a:rPr lang="en-US" altLang="ko-KR" b="0" i="1" smtClean="0">
                        <a:latin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 ×</m:t>
                    </m:r>
                    <m:d>
                      <m:dPr>
                        <m:ctrlPr>
                          <a:rPr lang="en-US" altLang="ko-KR" i="1">
                            <a:latin typeface="Cambria Math" panose="02040503050406030204" pitchFamily="18" charset="0"/>
                          </a:rPr>
                        </m:ctrlPr>
                      </m:dPr>
                      <m:e>
                        <m:r>
                          <a:rPr lang="en-US" altLang="ko-KR" i="1">
                            <a:latin typeface="Cambria Math" panose="02040503050406030204" pitchFamily="18" charset="0"/>
                          </a:rPr>
                          <m:t>1−</m:t>
                        </m:r>
                        <m:f>
                          <m:fPr>
                            <m:ctrlPr>
                              <a:rPr lang="en-US" altLang="ko-KR" i="1">
                                <a:latin typeface="Cambria Math" panose="02040503050406030204" pitchFamily="18" charset="0"/>
                              </a:rPr>
                            </m:ctrlPr>
                          </m:fPr>
                          <m:num>
                            <m:r>
                              <a:rPr lang="en-US" altLang="ko-KR" b="0" i="1" smtClean="0">
                                <a:latin typeface="Cambria Math" panose="02040503050406030204" pitchFamily="18" charset="0"/>
                              </a:rPr>
                              <m:t>𝑘</m:t>
                            </m:r>
                            <m:r>
                              <a:rPr lang="en-US" altLang="ko-KR" b="0" i="1" smtClean="0">
                                <a:latin typeface="Cambria Math" panose="02040503050406030204" pitchFamily="18" charset="0"/>
                              </a:rPr>
                              <m:t>−1</m:t>
                            </m:r>
                          </m:num>
                          <m:den>
                            <m:r>
                              <a:rPr lang="en-US" altLang="ko-KR" i="1">
                                <a:latin typeface="Cambria Math" panose="02040503050406030204" pitchFamily="18" charset="0"/>
                              </a:rPr>
                              <m:t>𝑛</m:t>
                            </m:r>
                          </m:den>
                        </m:f>
                      </m:e>
                    </m:d>
                  </m:oMath>
                </a14:m>
                <a:endParaRPr lang="en-US" altLang="ko-KR" dirty="0"/>
              </a:p>
              <a:p>
                <a:pPr lvl="1"/>
                <a:r>
                  <a:rPr lang="en-US" altLang="ko-KR" dirty="0"/>
                  <a:t>Using equation above</a:t>
                </a:r>
              </a:p>
              <a:p>
                <a:pPr lvl="1"/>
                <a14:m>
                  <m:oMath xmlns:m="http://schemas.openxmlformats.org/officeDocument/2006/math">
                    <m:r>
                      <a:rPr lang="en-US" altLang="ko-KR" b="0" i="1" smtClean="0">
                        <a:latin typeface="Cambria Math" panose="02040503050406030204" pitchFamily="18" charset="0"/>
                      </a:rPr>
                      <m:t>𝑃</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𝑛</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e>
                    </m:d>
                    <m:r>
                      <a:rPr lang="en-US" altLang="ko-KR" b="0" i="1" smtClean="0">
                        <a:latin typeface="Cambria Math" panose="02040503050406030204" pitchFamily="18" charset="0"/>
                        <a:ea typeface="Cambria Math" panose="02040503050406030204" pitchFamily="18" charset="0"/>
                      </a:rPr>
                      <m:t>&gt;</m:t>
                    </m:r>
                    <m:r>
                      <a:rPr lang="en-US" altLang="ko-KR" b="0" i="1" smtClean="0">
                        <a:latin typeface="Cambria Math" panose="02040503050406030204" pitchFamily="18" charset="0"/>
                      </a:rPr>
                      <m:t>1−</m:t>
                    </m:r>
                    <m:d>
                      <m:dPr>
                        <m:begChr m:val="["/>
                        <m:endChr m:val="]"/>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den>
                                </m:f>
                              </m:sup>
                            </m:sSup>
                          </m:e>
                        </m:d>
                        <m:r>
                          <a:rPr lang="en-US" altLang="ko-KR" b="0" i="1" smtClean="0">
                            <a:latin typeface="Cambria Math" panose="02040503050406030204" pitchFamily="18" charset="0"/>
                            <a:ea typeface="Cambria Math" panose="02040503050406030204" pitchFamily="18" charset="0"/>
                          </a:rPr>
                          <m:t>×… ×</m:t>
                        </m:r>
                        <m:d>
                          <m:dPr>
                            <m:ctrlPr>
                              <a:rPr lang="en-US" altLang="ko-KR" b="0" i="1" smtClean="0">
                                <a:latin typeface="Cambria Math" panose="02040503050406030204" pitchFamily="18" charset="0"/>
                                <a:ea typeface="Cambria Math" panose="02040503050406030204" pitchFamily="18" charset="0"/>
                              </a:rPr>
                            </m:ctrlPr>
                          </m:dPr>
                          <m:e>
                            <m:sSup>
                              <m:sSupPr>
                                <m:ctrlPr>
                                  <a:rPr lang="en-US" altLang="ko-KR" b="0" i="1" smtClean="0">
                                    <a:latin typeface="Cambria Math" panose="02040503050406030204" pitchFamily="18" charset="0"/>
                                    <a:ea typeface="Cambria Math" panose="02040503050406030204" pitchFamily="18" charset="0"/>
                                  </a:rPr>
                                </m:ctrlPr>
                              </m:sSupPr>
                              <m:e>
                                <m:r>
                                  <a:rPr lang="en-US" altLang="ko-KR" b="0" i="1" smtClean="0">
                                    <a:latin typeface="Cambria Math" panose="02040503050406030204" pitchFamily="18" charset="0"/>
                                    <a:ea typeface="Cambria Math" panose="02040503050406030204" pitchFamily="18" charset="0"/>
                                  </a:rPr>
                                  <m:t>𝑒</m:t>
                                </m:r>
                              </m:e>
                              <m:sup>
                                <m:r>
                                  <a:rPr lang="en-US" altLang="ko-KR" b="0" i="1" smtClean="0">
                                    <a:latin typeface="Cambria Math" panose="02040503050406030204" pitchFamily="18" charset="0"/>
                                    <a:ea typeface="Cambria Math" panose="02040503050406030204" pitchFamily="18" charset="0"/>
                                  </a:rPr>
                                  <m:t>−</m:t>
                                </m:r>
                                <m:d>
                                  <m:dPr>
                                    <m:ctrlPr>
                                      <a:rPr lang="en-US" altLang="ko-KR" b="0" i="1" smtClean="0">
                                        <a:latin typeface="Cambria Math" panose="02040503050406030204" pitchFamily="18" charset="0"/>
                                        <a:ea typeface="Cambria Math" panose="02040503050406030204" pitchFamily="18" charset="0"/>
                                      </a:rPr>
                                    </m:ctrlPr>
                                  </m:dPr>
                                  <m:e>
                                    <m:f>
                                      <m:fPr>
                                        <m:ctrlPr>
                                          <a:rPr lang="en-US" altLang="ko-KR" b="0" i="1" smtClean="0">
                                            <a:latin typeface="Cambria Math" panose="02040503050406030204" pitchFamily="18" charset="0"/>
                                            <a:ea typeface="Cambria Math" panose="02040503050406030204" pitchFamily="18" charset="0"/>
                                          </a:rPr>
                                        </m:ctrlPr>
                                      </m:fPr>
                                      <m:num>
                                        <m:r>
                                          <a:rPr lang="en-US" altLang="ko-KR" b="0" i="1" smtClean="0">
                                            <a:latin typeface="Cambria Math" panose="02040503050406030204" pitchFamily="18" charset="0"/>
                                            <a:ea typeface="Cambria Math" panose="02040503050406030204" pitchFamily="18" charset="0"/>
                                          </a:rPr>
                                          <m:t>𝑘</m:t>
                                        </m:r>
                                        <m:r>
                                          <a:rPr lang="en-US" altLang="ko-KR" b="0" i="1" smtClean="0">
                                            <a:latin typeface="Cambria Math" panose="02040503050406030204" pitchFamily="18" charset="0"/>
                                            <a:ea typeface="Cambria Math" panose="02040503050406030204" pitchFamily="18" charset="0"/>
                                          </a:rPr>
                                          <m:t>−1</m:t>
                                        </m:r>
                                      </m:num>
                                      <m:den>
                                        <m:r>
                                          <a:rPr lang="en-US" altLang="ko-KR" b="0" i="1" smtClean="0">
                                            <a:latin typeface="Cambria Math" panose="02040503050406030204" pitchFamily="18" charset="0"/>
                                            <a:ea typeface="Cambria Math" panose="02040503050406030204" pitchFamily="18" charset="0"/>
                                          </a:rPr>
                                          <m:t>𝑛</m:t>
                                        </m:r>
                                      </m:den>
                                    </m:f>
                                  </m:e>
                                </m:d>
                              </m:sup>
                            </m:sSup>
                          </m:e>
                        </m:d>
                      </m:e>
                    </m:d>
                  </m:oMath>
                </a14:m>
                <a:endParaRPr lang="en-US" altLang="ko-KR" b="0" dirty="0">
                  <a:ea typeface="Cambria Math" panose="02040503050406030204" pitchFamily="18" charset="0"/>
                </a:endParaRPr>
              </a:p>
              <a:p>
                <a:pPr lvl="1"/>
                <a14:m>
                  <m:oMath xmlns:m="http://schemas.openxmlformats.org/officeDocument/2006/math">
                    <m:r>
                      <a:rPr lang="en-US" altLang="ko-KR" b="0" i="1" smtClean="0">
                        <a:latin typeface="Cambria Math" panose="02040503050406030204" pitchFamily="18" charset="0"/>
                      </a:rPr>
                      <m:t>𝑙𝑛</m:t>
                    </m:r>
                    <m:r>
                      <a:rPr lang="en-US" altLang="ko-KR" b="0" i="1" smtClean="0">
                        <a:latin typeface="Cambria Math" panose="02040503050406030204" pitchFamily="18" charset="0"/>
                      </a:rPr>
                      <m:t>2= </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𝑘</m:t>
                        </m:r>
                        <m:r>
                          <a:rPr lang="en-US" altLang="ko-KR" b="0" i="1" smtClean="0">
                            <a:latin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𝑘</m:t>
                        </m:r>
                        <m:r>
                          <a:rPr lang="en-US" altLang="ko-KR" b="0" i="1" smtClean="0">
                            <a:latin typeface="Cambria Math" panose="02040503050406030204" pitchFamily="18" charset="0"/>
                            <a:ea typeface="Cambria Math" panose="02040503050406030204" pitchFamily="18" charset="0"/>
                          </a:rPr>
                          <m:t>−1)</m:t>
                        </m:r>
                      </m:num>
                      <m:den>
                        <m:r>
                          <a:rPr lang="en-US" altLang="ko-KR" b="0" i="1" smtClean="0">
                            <a:latin typeface="Cambria Math" panose="02040503050406030204" pitchFamily="18" charset="0"/>
                          </a:rPr>
                          <m:t>2</m:t>
                        </m:r>
                        <m:r>
                          <a:rPr lang="en-US" altLang="ko-KR" b="0" i="1" smtClean="0">
                            <a:latin typeface="Cambria Math" panose="02040503050406030204" pitchFamily="18" charset="0"/>
                          </a:rPr>
                          <m:t>𝑛</m:t>
                        </m:r>
                      </m:den>
                    </m:f>
                  </m:oMath>
                </a14:m>
                <a:endParaRPr lang="en-US" altLang="ko-KR" dirty="0"/>
              </a:p>
              <a:p>
                <a:pPr lvl="1"/>
                <a14:m>
                  <m:oMath xmlns:m="http://schemas.openxmlformats.org/officeDocument/2006/math">
                    <m:r>
                      <a:rPr lang="en-US" altLang="ko-KR" b="0" i="1" smtClean="0">
                        <a:latin typeface="Cambria Math" panose="02040503050406030204" pitchFamily="18" charset="0"/>
                      </a:rPr>
                      <m:t>𝑘</m:t>
                    </m:r>
                    <m:r>
                      <a:rPr lang="en-US" altLang="ko-KR" b="0" i="1" smtClean="0">
                        <a:latin typeface="Cambria Math" panose="02040503050406030204" pitchFamily="18" charset="0"/>
                      </a:rPr>
                      <m:t>= </m:t>
                    </m:r>
                    <m:rad>
                      <m:radPr>
                        <m:degHide m:val="on"/>
                        <m:ctrlPr>
                          <a:rPr lang="en-US" altLang="ko-KR" b="0" i="1" smtClean="0">
                            <a:latin typeface="Cambria Math" panose="02040503050406030204" pitchFamily="18" charset="0"/>
                            <a:ea typeface="Cambria Math" panose="02040503050406030204" pitchFamily="18" charset="0"/>
                          </a:rPr>
                        </m:ctrlPr>
                      </m:radPr>
                      <m:deg/>
                      <m:e>
                        <m:r>
                          <a:rPr lang="en-US" altLang="ko-KR" b="0" i="1" smtClean="0">
                            <a:latin typeface="Cambria Math" panose="02040503050406030204" pitchFamily="18" charset="0"/>
                            <a:ea typeface="Cambria Math" panose="02040503050406030204" pitchFamily="18" charset="0"/>
                          </a:rPr>
                          <m:t>2</m:t>
                        </m:r>
                        <m:d>
                          <m:dPr>
                            <m:ctrlPr>
                              <a:rPr lang="en-US" altLang="ko-KR" b="0" i="1" smtClean="0">
                                <a:latin typeface="Cambria Math" panose="02040503050406030204" pitchFamily="18" charset="0"/>
                                <a:ea typeface="Cambria Math" panose="02040503050406030204" pitchFamily="18" charset="0"/>
                              </a:rPr>
                            </m:ctrlPr>
                          </m:dPr>
                          <m:e>
                            <m:r>
                              <a:rPr lang="en-US" altLang="ko-KR" b="0" i="1" smtClean="0">
                                <a:latin typeface="Cambria Math" panose="02040503050406030204" pitchFamily="18" charset="0"/>
                                <a:ea typeface="Cambria Math" panose="02040503050406030204" pitchFamily="18" charset="0"/>
                              </a:rPr>
                              <m:t>𝑙𝑛</m:t>
                            </m:r>
                            <m:r>
                              <a:rPr lang="en-US" altLang="ko-KR" b="0" i="1" smtClean="0">
                                <a:latin typeface="Cambria Math" panose="02040503050406030204" pitchFamily="18" charset="0"/>
                                <a:ea typeface="Cambria Math" panose="02040503050406030204" pitchFamily="18" charset="0"/>
                              </a:rPr>
                              <m:t>2</m:t>
                            </m:r>
                          </m:e>
                        </m:d>
                        <m:r>
                          <a:rPr lang="en-US" altLang="ko-KR" b="0" i="1" smtClean="0">
                            <a:latin typeface="Cambria Math" panose="02040503050406030204" pitchFamily="18" charset="0"/>
                            <a:ea typeface="Cambria Math" panose="02040503050406030204" pitchFamily="18" charset="0"/>
                          </a:rPr>
                          <m:t>𝑛</m:t>
                        </m:r>
                      </m:e>
                    </m:rad>
                    <m:r>
                      <a:rPr lang="en-US" altLang="ko-KR" b="0" i="1" smtClean="0">
                        <a:latin typeface="Cambria Math" panose="02040503050406030204" pitchFamily="18" charset="0"/>
                        <a:ea typeface="Cambria Math" panose="02040503050406030204" pitchFamily="18" charset="0"/>
                      </a:rPr>
                      <m:t>=1.18 ×</m:t>
                    </m:r>
                    <m:rad>
                      <m:radPr>
                        <m:degHide m:val="on"/>
                        <m:ctrlPr>
                          <a:rPr lang="en-US" altLang="ko-KR" b="0" i="1" smtClean="0">
                            <a:latin typeface="Cambria Math" panose="02040503050406030204" pitchFamily="18" charset="0"/>
                            <a:ea typeface="Cambria Math" panose="02040503050406030204" pitchFamily="18" charset="0"/>
                          </a:rPr>
                        </m:ctrlPr>
                      </m:radPr>
                      <m:deg/>
                      <m:e>
                        <m:r>
                          <a:rPr lang="en-US" altLang="ko-KR" b="0" i="1" smtClean="0">
                            <a:latin typeface="Cambria Math" panose="02040503050406030204" pitchFamily="18" charset="0"/>
                            <a:ea typeface="Cambria Math" panose="02040503050406030204" pitchFamily="18" charset="0"/>
                          </a:rPr>
                          <m:t>𝑛</m:t>
                        </m:r>
                      </m:e>
                    </m:rad>
                    <m:r>
                      <a:rPr lang="en-US" altLang="ko-KR" b="0" i="1" smtClean="0">
                        <a:latin typeface="Cambria Math" panose="02040503050406030204" pitchFamily="18" charset="0"/>
                        <a:ea typeface="Cambria Math" panose="02040503050406030204" pitchFamily="18" charset="0"/>
                      </a:rPr>
                      <m:t> ≈ </m:t>
                    </m:r>
                    <m:rad>
                      <m:radPr>
                        <m:degHide m:val="on"/>
                        <m:ctrlPr>
                          <a:rPr lang="en-US" altLang="ko-KR" b="0" i="1" smtClean="0">
                            <a:latin typeface="Cambria Math" panose="02040503050406030204" pitchFamily="18" charset="0"/>
                            <a:ea typeface="Cambria Math" panose="02040503050406030204" pitchFamily="18" charset="0"/>
                          </a:rPr>
                        </m:ctrlPr>
                      </m:radPr>
                      <m:deg/>
                      <m:e>
                        <m:r>
                          <a:rPr lang="en-US" altLang="ko-KR" b="0" i="1" smtClean="0">
                            <a:latin typeface="Cambria Math" panose="02040503050406030204" pitchFamily="18" charset="0"/>
                            <a:ea typeface="Cambria Math" panose="02040503050406030204" pitchFamily="18" charset="0"/>
                          </a:rPr>
                          <m:t>𝑛</m:t>
                        </m:r>
                      </m:e>
                    </m:rad>
                  </m:oMath>
                </a14:m>
                <a:endParaRPr lang="en-US" altLang="ko-KR" dirty="0"/>
              </a:p>
            </p:txBody>
          </p:sp>
        </mc:Choice>
        <mc:Fallback xmlns="">
          <p:sp>
            <p:nvSpPr>
              <p:cNvPr id="4" name="내용 개체 틀 3">
                <a:extLst>
                  <a:ext uri="{FF2B5EF4-FFF2-40B4-BE49-F238E27FC236}">
                    <a16:creationId xmlns:a16="http://schemas.microsoft.com/office/drawing/2014/main" id="{82A68871-2809-4E0C-BA4B-5A59F8C83BDE}"/>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ko-KR" altLang="en-US">
                    <a:noFill/>
                  </a:rPr>
                  <a:t> </a:t>
                </a:r>
              </a:p>
            </p:txBody>
          </p:sp>
        </mc:Fallback>
      </mc:AlternateContent>
      <p:pic>
        <p:nvPicPr>
          <p:cNvPr id="7" name="내용 개체 틀 6">
            <a:extLst>
              <a:ext uri="{FF2B5EF4-FFF2-40B4-BE49-F238E27FC236}">
                <a16:creationId xmlns:a16="http://schemas.microsoft.com/office/drawing/2014/main" id="{5F42602C-0181-4833-A683-E92C480621FA}"/>
              </a:ext>
            </a:extLst>
          </p:cNvPr>
          <p:cNvPicPr>
            <a:picLocks noGrp="1" noChangeAspect="1"/>
          </p:cNvPicPr>
          <p:nvPr>
            <p:ph sz="half" idx="2"/>
          </p:nvPr>
        </p:nvPicPr>
        <p:blipFill>
          <a:blip r:embed="rId3"/>
          <a:stretch>
            <a:fillRect/>
          </a:stretch>
        </p:blipFill>
        <p:spPr>
          <a:xfrm>
            <a:off x="6172200" y="2198670"/>
            <a:ext cx="5839910" cy="3521069"/>
          </a:xfrm>
        </p:spPr>
      </p:pic>
    </p:spTree>
    <p:extLst>
      <p:ext uri="{BB962C8B-B14F-4D97-AF65-F5344CB8AC3E}">
        <p14:creationId xmlns:p14="http://schemas.microsoft.com/office/powerpoint/2010/main" val="1273573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3BD29CA-2865-4599-8A29-E8CED33407CD}"/>
              </a:ext>
            </a:extLst>
          </p:cNvPr>
          <p:cNvSpPr>
            <a:spLocks noGrp="1"/>
          </p:cNvSpPr>
          <p:nvPr>
            <p:ph type="title"/>
          </p:nvPr>
        </p:nvSpPr>
        <p:spPr/>
        <p:txBody>
          <a:bodyPr/>
          <a:lstStyle/>
          <a:p>
            <a:r>
              <a:rPr lang="en-US" altLang="ko-KR" dirty="0"/>
              <a:t>Brute-Force Attacks</a:t>
            </a:r>
            <a:endParaRPr lang="ko-KR" altLang="en-US" dirty="0"/>
          </a:p>
        </p:txBody>
      </p:sp>
      <mc:AlternateContent xmlns:mc="http://schemas.openxmlformats.org/markup-compatibility/2006" xmlns:a14="http://schemas.microsoft.com/office/drawing/2010/main">
        <mc:Choice Requires="a14">
          <p:sp>
            <p:nvSpPr>
              <p:cNvPr id="5" name="내용 개체 틀 4">
                <a:extLst>
                  <a:ext uri="{FF2B5EF4-FFF2-40B4-BE49-F238E27FC236}">
                    <a16:creationId xmlns:a16="http://schemas.microsoft.com/office/drawing/2014/main" id="{EE64E221-531B-488B-9F78-A9FC26605877}"/>
                  </a:ext>
                </a:extLst>
              </p:cNvPr>
              <p:cNvSpPr>
                <a:spLocks noGrp="1"/>
              </p:cNvSpPr>
              <p:nvPr>
                <p:ph idx="1"/>
              </p:nvPr>
            </p:nvSpPr>
            <p:spPr/>
            <p:txBody>
              <a:bodyPr/>
              <a:lstStyle/>
              <a:p>
                <a:r>
                  <a:rPr lang="en-US" altLang="ko-KR" dirty="0"/>
                  <a:t>It only depends on bit length of hashed result</a:t>
                </a:r>
              </a:p>
              <a:p>
                <a:r>
                  <a:rPr lang="en-US" altLang="ko-KR" dirty="0"/>
                  <a:t>In contrast, cryptanalysis is based on the weakness of algorithm</a:t>
                </a:r>
              </a:p>
              <a:p>
                <a:r>
                  <a:rPr lang="en-US" altLang="ko-KR" dirty="0"/>
                  <a:t>Preimage and second preimage attacks</a:t>
                </a:r>
              </a:p>
              <a:p>
                <a:pPr lvl="1"/>
                <a:r>
                  <a:rPr lang="en-US" altLang="ko-KR" dirty="0"/>
                  <a:t>Given </a:t>
                </a:r>
                <a14:m>
                  <m:oMath xmlns:m="http://schemas.openxmlformats.org/officeDocument/2006/math">
                    <m:r>
                      <a:rPr lang="en-US" altLang="ko-KR" b="0" i="1" smtClean="0">
                        <a:latin typeface="Cambria Math" panose="02040503050406030204" pitchFamily="18" charset="0"/>
                      </a:rPr>
                      <m:t>𝐻</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e>
                    </m:d>
                  </m:oMath>
                </a14:m>
                <a:r>
                  <a:rPr lang="ko-KR" altLang="en-US" dirty="0"/>
                  <a:t> </a:t>
                </a:r>
                <a:r>
                  <a:rPr lang="en-US" altLang="ko-KR" dirty="0"/>
                  <a:t>, randomly try </a:t>
                </a:r>
                <a14:m>
                  <m:oMath xmlns:m="http://schemas.openxmlformats.org/officeDocument/2006/math">
                    <m:r>
                      <a:rPr lang="en-US" altLang="ko-KR" b="0" i="1" smtClean="0">
                        <a:latin typeface="Cambria Math" panose="02040503050406030204" pitchFamily="18" charset="0"/>
                      </a:rPr>
                      <m:t>𝑥</m:t>
                    </m:r>
                  </m:oMath>
                </a14:m>
                <a:r>
                  <a:rPr lang="ko-KR" altLang="en-US" dirty="0"/>
                  <a:t> </a:t>
                </a:r>
                <a:r>
                  <a:rPr lang="en-US" altLang="ko-KR" dirty="0"/>
                  <a:t>until collision occurs</a:t>
                </a:r>
              </a:p>
              <a:p>
                <a:pPr lvl="1"/>
                <a:r>
                  <a:rPr lang="en-US" altLang="ko-KR" dirty="0"/>
                  <a:t>Requires exponential time </a:t>
                </a:r>
              </a:p>
              <a:p>
                <a:r>
                  <a:rPr lang="en-US" altLang="ko-KR" dirty="0"/>
                  <a:t>Collision resistant attacks</a:t>
                </a:r>
              </a:p>
              <a:p>
                <a:pPr lvl="1"/>
                <a:r>
                  <a:rPr lang="en-US" altLang="ko-KR" dirty="0"/>
                  <a:t>From birthday paradox, we now know finding one pair which has same value is quite easy</a:t>
                </a:r>
                <a:r>
                  <a:rPr lang="ko-KR" altLang="en-US" dirty="0"/>
                  <a:t> </a:t>
                </a:r>
                <a:endParaRPr lang="en-US" altLang="ko-KR" dirty="0"/>
              </a:p>
              <a:p>
                <a:pPr lvl="1"/>
                <a:r>
                  <a:rPr lang="en-US" altLang="ko-KR" dirty="0"/>
                  <a:t>Suppose we have </a:t>
                </a:r>
                <a14:m>
                  <m:oMath xmlns:m="http://schemas.openxmlformats.org/officeDocument/2006/math">
                    <m:r>
                      <a:rPr lang="en-US" altLang="ko-KR" b="0" i="1" smtClean="0">
                        <a:latin typeface="Cambria Math" panose="02040503050406030204" pitchFamily="18" charset="0"/>
                      </a:rPr>
                      <m:t>𝑚</m:t>
                    </m:r>
                  </m:oMath>
                </a14:m>
                <a:r>
                  <a:rPr lang="en-US" altLang="ko-KR" dirty="0"/>
                  <a:t> bit hashed result</a:t>
                </a:r>
              </a:p>
              <a:p>
                <a:pPr lvl="1"/>
                <a:r>
                  <a:rPr lang="en-US" altLang="ko-KR" dirty="0"/>
                  <a:t>Probability that a repeated element is encountered exceeds </a:t>
                </a:r>
                <a14:m>
                  <m:oMath xmlns:m="http://schemas.openxmlformats.org/officeDocument/2006/math">
                    <m:r>
                      <a:rPr lang="en-US" altLang="ko-KR" i="1" dirty="0" smtClean="0">
                        <a:latin typeface="Cambria Math" panose="02040503050406030204" pitchFamily="18" charset="0"/>
                      </a:rPr>
                      <m:t>0.5</m:t>
                    </m:r>
                  </m:oMath>
                </a14:m>
                <a:r>
                  <a:rPr lang="en-US" altLang="ko-KR" dirty="0"/>
                  <a:t> after </a:t>
                </a:r>
                <a14:m>
                  <m:oMath xmlns:m="http://schemas.openxmlformats.org/officeDocument/2006/math">
                    <m:rad>
                      <m:radPr>
                        <m:degHide m:val="on"/>
                        <m:ctrlPr>
                          <a:rPr lang="en-US" altLang="ko-KR" i="1" smtClean="0">
                            <a:latin typeface="Cambria Math" panose="02040503050406030204" pitchFamily="18" charset="0"/>
                          </a:rPr>
                        </m:ctrlPr>
                      </m:radPr>
                      <m:deg/>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2</m:t>
                            </m:r>
                          </m:e>
                          <m:sup>
                            <m:r>
                              <a:rPr lang="en-US" altLang="ko-KR" b="0" i="1" smtClean="0">
                                <a:latin typeface="Cambria Math" panose="02040503050406030204" pitchFamily="18" charset="0"/>
                              </a:rPr>
                              <m:t>𝑚</m:t>
                            </m:r>
                          </m:sup>
                        </m:sSup>
                      </m:e>
                    </m:rad>
                  </m:oMath>
                </a14:m>
                <a:r>
                  <a:rPr lang="ko-KR" altLang="en-US" dirty="0"/>
                  <a:t> </a:t>
                </a:r>
                <a:r>
                  <a:rPr lang="en-US" altLang="ko-KR" dirty="0"/>
                  <a:t>choices</a:t>
                </a:r>
                <a:endParaRPr lang="ko-KR" altLang="en-US" dirty="0"/>
              </a:p>
            </p:txBody>
          </p:sp>
        </mc:Choice>
        <mc:Fallback xmlns="">
          <p:sp>
            <p:nvSpPr>
              <p:cNvPr id="5" name="내용 개체 틀 4">
                <a:extLst>
                  <a:ext uri="{FF2B5EF4-FFF2-40B4-BE49-F238E27FC236}">
                    <a16:creationId xmlns:a16="http://schemas.microsoft.com/office/drawing/2014/main" id="{EE64E221-531B-488B-9F78-A9FC26605877}"/>
                  </a:ext>
                </a:extLst>
              </p:cNvPr>
              <p:cNvSpPr>
                <a:spLocks noGrp="1" noRot="1" noChangeAspect="1" noMove="1" noResize="1" noEditPoints="1" noAdjustHandles="1" noChangeArrowheads="1" noChangeShapeType="1" noTextEdit="1"/>
              </p:cNvSpPr>
              <p:nvPr>
                <p:ph idx="1"/>
              </p:nvPr>
            </p:nvSpPr>
            <p:spPr>
              <a:blipFill>
                <a:blip r:embed="rId2"/>
                <a:stretch>
                  <a:fillRect l="-812" t="-92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9663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3BD29CA-2865-4599-8A29-E8CED33407CD}"/>
              </a:ext>
            </a:extLst>
          </p:cNvPr>
          <p:cNvSpPr>
            <a:spLocks noGrp="1"/>
          </p:cNvSpPr>
          <p:nvPr>
            <p:ph type="title"/>
          </p:nvPr>
        </p:nvSpPr>
        <p:spPr/>
        <p:txBody>
          <a:bodyPr/>
          <a:lstStyle/>
          <a:p>
            <a:r>
              <a:rPr lang="en-US" altLang="ko-KR" dirty="0"/>
              <a:t>Collision Resistant Attacks</a:t>
            </a:r>
            <a:endParaRPr lang="ko-KR" altLang="en-US" dirty="0"/>
          </a:p>
        </p:txBody>
      </p:sp>
      <mc:AlternateContent xmlns:mc="http://schemas.openxmlformats.org/markup-compatibility/2006" xmlns:a14="http://schemas.microsoft.com/office/drawing/2010/main">
        <mc:Choice Requires="a14">
          <p:sp>
            <p:nvSpPr>
              <p:cNvPr id="5" name="내용 개체 틀 4">
                <a:extLst>
                  <a:ext uri="{FF2B5EF4-FFF2-40B4-BE49-F238E27FC236}">
                    <a16:creationId xmlns:a16="http://schemas.microsoft.com/office/drawing/2014/main" id="{EE64E221-531B-488B-9F78-A9FC26605877}"/>
                  </a:ext>
                </a:extLst>
              </p:cNvPr>
              <p:cNvSpPr>
                <a:spLocks noGrp="1"/>
              </p:cNvSpPr>
              <p:nvPr>
                <p:ph idx="1"/>
              </p:nvPr>
            </p:nvSpPr>
            <p:spPr/>
            <p:txBody>
              <a:bodyPr/>
              <a:lstStyle/>
              <a:p>
                <a:r>
                  <a:rPr lang="en-US" altLang="ko-KR" dirty="0"/>
                  <a:t>A is prepared to sign message </a:t>
                </a:r>
                <a14:m>
                  <m:oMath xmlns:m="http://schemas.openxmlformats.org/officeDocument/2006/math">
                    <m:r>
                      <a:rPr lang="en-US" altLang="ko-KR" b="0" i="1" smtClean="0">
                        <a:latin typeface="Cambria Math" panose="02040503050406030204" pitchFamily="18" charset="0"/>
                      </a:rPr>
                      <m:t>𝑥</m:t>
                    </m:r>
                  </m:oMath>
                </a14:m>
                <a:r>
                  <a:rPr lang="ko-KR" altLang="en-US" dirty="0"/>
                  <a:t> </a:t>
                </a:r>
                <a:r>
                  <a:rPr lang="en-US" altLang="ko-KR" dirty="0"/>
                  <a:t>by appending </a:t>
                </a:r>
                <a14:m>
                  <m:oMath xmlns:m="http://schemas.openxmlformats.org/officeDocument/2006/math">
                    <m:r>
                      <a:rPr lang="en-US" altLang="ko-KR" b="0" i="1" smtClean="0">
                        <a:latin typeface="Cambria Math" panose="02040503050406030204" pitchFamily="18" charset="0"/>
                      </a:rPr>
                      <m:t>𝑚</m:t>
                    </m:r>
                  </m:oMath>
                </a14:m>
                <a:r>
                  <a:rPr lang="ko-KR" altLang="en-US" dirty="0"/>
                  <a:t> </a:t>
                </a:r>
                <a:r>
                  <a:rPr lang="en-US" altLang="ko-KR" dirty="0"/>
                  <a:t>bit hashed result and encrypt with private key</a:t>
                </a:r>
              </a:p>
              <a:p>
                <a:r>
                  <a:rPr lang="en-US" altLang="ko-KR" dirty="0"/>
                  <a:t>Attacker generates </a:t>
                </a:r>
                <a14:m>
                  <m:oMath xmlns:m="http://schemas.openxmlformats.org/officeDocument/2006/math">
                    <m:r>
                      <a:rPr lang="en-US" altLang="ko-KR" b="0" i="1" smtClean="0">
                        <a:latin typeface="Cambria Math" panose="02040503050406030204" pitchFamily="18" charset="0"/>
                      </a:rPr>
                      <m:t>𝑥</m:t>
                    </m:r>
                    <m:r>
                      <a:rPr lang="en-US" altLang="ko-KR" b="0" i="1" smtClean="0">
                        <a:latin typeface="Cambria Math" panose="02040503050406030204" pitchFamily="18" charset="0"/>
                      </a:rPr>
                      <m:t>′</m:t>
                    </m:r>
                  </m:oMath>
                </a14:m>
                <a:r>
                  <a:rPr lang="ko-KR" altLang="en-US" dirty="0"/>
                  <a:t> </a:t>
                </a:r>
                <a:r>
                  <a:rPr lang="en-US" altLang="ko-KR" dirty="0"/>
                  <a:t>of message </a:t>
                </a:r>
                <a14:m>
                  <m:oMath xmlns:m="http://schemas.openxmlformats.org/officeDocument/2006/math">
                    <m:r>
                      <a:rPr lang="en-US" altLang="ko-KR" b="0" i="1" smtClean="0">
                        <a:latin typeface="Cambria Math" panose="02040503050406030204" pitchFamily="18" charset="0"/>
                      </a:rPr>
                      <m:t>𝑥</m:t>
                    </m:r>
                  </m:oMath>
                </a14:m>
                <a:r>
                  <a:rPr lang="en-US" altLang="ko-KR" dirty="0"/>
                  <a:t>,</a:t>
                </a:r>
                <a14:m>
                  <m:oMath xmlns:m="http://schemas.openxmlformats.org/officeDocument/2006/math">
                    <m:r>
                      <m:rPr>
                        <m:sty m:val="p"/>
                      </m:rPr>
                      <a:rPr lang="en-US" altLang="ko-KR" b="0" i="0" smtClean="0">
                        <a:latin typeface="Cambria Math" panose="02040503050406030204" pitchFamily="18" charset="0"/>
                      </a:rPr>
                      <m:t>y</m:t>
                    </m:r>
                    <m:r>
                      <a:rPr lang="en-US" altLang="ko-KR" i="1">
                        <a:latin typeface="Cambria Math" panose="02040503050406030204" pitchFamily="18" charset="0"/>
                      </a:rPr>
                      <m:t>′</m:t>
                    </m:r>
                  </m:oMath>
                </a14:m>
                <a:r>
                  <a:rPr lang="en-US" altLang="ko-KR" dirty="0"/>
                  <a:t>of fraudulent message </a:t>
                </a:r>
                <a14:m>
                  <m:oMath xmlns:m="http://schemas.openxmlformats.org/officeDocument/2006/math">
                    <m:r>
                      <a:rPr lang="en-US" altLang="ko-KR" b="0" i="1" smtClean="0">
                        <a:latin typeface="Cambria Math" panose="02040503050406030204" pitchFamily="18" charset="0"/>
                      </a:rPr>
                      <m:t>𝑦</m:t>
                    </m:r>
                  </m:oMath>
                </a14:m>
                <a:r>
                  <a:rPr lang="ko-KR" altLang="en-US" dirty="0"/>
                  <a:t> </a:t>
                </a:r>
                <a:r>
                  <a:rPr lang="en-US" altLang="ko-KR" dirty="0"/>
                  <a:t>all of which convey essentially the same meaning</a:t>
                </a:r>
              </a:p>
              <a:p>
                <a:r>
                  <a:rPr lang="en-US" altLang="ko-KR" dirty="0"/>
                  <a:t>Attacker find </a:t>
                </a:r>
                <a14:m>
                  <m:oMath xmlns:m="http://schemas.openxmlformats.org/officeDocument/2006/math">
                    <m:r>
                      <a:rPr lang="en-US" altLang="ko-KR" b="0" i="0"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𝑥</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𝑦</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oMath>
                </a14:m>
                <a:r>
                  <a:rPr lang="ko-KR" altLang="en-US" dirty="0"/>
                  <a:t> </a:t>
                </a:r>
                <a:r>
                  <a:rPr lang="en-US" altLang="ko-KR" dirty="0"/>
                  <a:t>pair in which </a:t>
                </a:r>
                <a14:m>
                  <m:oMath xmlns:m="http://schemas.openxmlformats.org/officeDocument/2006/math">
                    <m:r>
                      <a:rPr lang="en-US" altLang="ko-KR" b="0" i="1" smtClean="0">
                        <a:latin typeface="Cambria Math" panose="02040503050406030204" pitchFamily="18" charset="0"/>
                      </a:rPr>
                      <m:t>𝐻</m:t>
                    </m:r>
                    <m:d>
                      <m:dPr>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𝑥</m:t>
                            </m:r>
                          </m:e>
                          <m:sup>
                            <m:r>
                              <a:rPr lang="en-US" altLang="ko-KR" b="0" i="1" smtClean="0">
                                <a:latin typeface="Cambria Math" panose="02040503050406030204" pitchFamily="18" charset="0"/>
                              </a:rPr>
                              <m:t>′</m:t>
                            </m:r>
                          </m:sup>
                        </m:sSup>
                      </m:e>
                    </m:d>
                    <m:r>
                      <a:rPr lang="en-US" altLang="ko-KR" b="0" i="1" smtClean="0">
                        <a:latin typeface="Cambria Math" panose="02040503050406030204" pitchFamily="18" charset="0"/>
                      </a:rPr>
                      <m:t>=</m:t>
                    </m:r>
                    <m:r>
                      <a:rPr lang="en-US" altLang="ko-KR" b="0" i="1" smtClean="0">
                        <a:latin typeface="Cambria Math" panose="02040503050406030204" pitchFamily="18" charset="0"/>
                      </a:rPr>
                      <m:t>𝐻</m:t>
                    </m:r>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𝑦</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oMath>
                </a14:m>
                <a:r>
                  <a:rPr lang="ko-KR" altLang="en-US" dirty="0"/>
                  <a:t> </a:t>
                </a:r>
                <a:r>
                  <a:rPr lang="en-US" altLang="ko-KR" dirty="0"/>
                  <a:t>is satisfied</a:t>
                </a:r>
              </a:p>
              <a:p>
                <a:r>
                  <a:rPr lang="en-US" altLang="ko-KR" dirty="0"/>
                  <a:t>Since hashed value is same, attacker can send fraudulent message without detection</a:t>
                </a:r>
              </a:p>
              <a:p>
                <a:r>
                  <a:rPr lang="en-US" altLang="ko-KR" dirty="0"/>
                  <a:t>Minimum 160 bits required for hashed value</a:t>
                </a:r>
                <a:endParaRPr lang="ko-KR" altLang="en-US" dirty="0"/>
              </a:p>
            </p:txBody>
          </p:sp>
        </mc:Choice>
        <mc:Fallback xmlns="">
          <p:sp>
            <p:nvSpPr>
              <p:cNvPr id="5" name="내용 개체 틀 4">
                <a:extLst>
                  <a:ext uri="{FF2B5EF4-FFF2-40B4-BE49-F238E27FC236}">
                    <a16:creationId xmlns:a16="http://schemas.microsoft.com/office/drawing/2014/main" id="{EE64E221-531B-488B-9F78-A9FC26605877}"/>
                  </a:ext>
                </a:extLst>
              </p:cNvPr>
              <p:cNvSpPr>
                <a:spLocks noGrp="1" noRot="1" noChangeAspect="1" noMove="1" noResize="1" noEditPoints="1" noAdjustHandles="1" noChangeArrowheads="1" noChangeShapeType="1" noTextEdit="1"/>
              </p:cNvSpPr>
              <p:nvPr>
                <p:ph idx="1"/>
              </p:nvPr>
            </p:nvSpPr>
            <p:spPr>
              <a:blipFill>
                <a:blip r:embed="rId2"/>
                <a:stretch>
                  <a:fillRect l="-812" t="-92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64774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3BD29CA-2865-4599-8A29-E8CED33407CD}"/>
              </a:ext>
            </a:extLst>
          </p:cNvPr>
          <p:cNvSpPr>
            <a:spLocks noGrp="1"/>
          </p:cNvSpPr>
          <p:nvPr>
            <p:ph type="title"/>
          </p:nvPr>
        </p:nvSpPr>
        <p:spPr/>
        <p:txBody>
          <a:bodyPr/>
          <a:lstStyle/>
          <a:p>
            <a:r>
              <a:rPr lang="en-US" altLang="ko-KR" dirty="0"/>
              <a:t>Cryptanalysis and Compression Function</a:t>
            </a:r>
            <a:endParaRPr lang="ko-KR" altLang="en-US" dirty="0"/>
          </a:p>
        </p:txBody>
      </p:sp>
      <mc:AlternateContent xmlns:mc="http://schemas.openxmlformats.org/markup-compatibility/2006" xmlns:a14="http://schemas.microsoft.com/office/drawing/2010/main">
        <mc:Choice Requires="a14">
          <p:sp>
            <p:nvSpPr>
              <p:cNvPr id="5" name="내용 개체 틀 4">
                <a:extLst>
                  <a:ext uri="{FF2B5EF4-FFF2-40B4-BE49-F238E27FC236}">
                    <a16:creationId xmlns:a16="http://schemas.microsoft.com/office/drawing/2014/main" id="{EE64E221-531B-488B-9F78-A9FC26605877}"/>
                  </a:ext>
                </a:extLst>
              </p:cNvPr>
              <p:cNvSpPr>
                <a:spLocks noGrp="1"/>
              </p:cNvSpPr>
              <p:nvPr>
                <p:ph sz="half" idx="1"/>
              </p:nvPr>
            </p:nvSpPr>
            <p:spPr/>
            <p:txBody>
              <a:bodyPr>
                <a:normAutofit/>
              </a:bodyPr>
              <a:lstStyle/>
              <a:p>
                <a:r>
                  <a:rPr lang="en-US" altLang="ko-KR" dirty="0"/>
                  <a:t>Instead</a:t>
                </a:r>
                <a:r>
                  <a:rPr lang="ko-KR" altLang="en-US" dirty="0"/>
                  <a:t> </a:t>
                </a:r>
                <a:r>
                  <a:rPr lang="en-US" altLang="ko-KR" dirty="0"/>
                  <a:t>of</a:t>
                </a:r>
                <a:r>
                  <a:rPr lang="ko-KR" altLang="en-US" dirty="0"/>
                  <a:t> </a:t>
                </a:r>
                <a:r>
                  <a:rPr lang="en-US" altLang="ko-KR" dirty="0"/>
                  <a:t>exhaustive search, cryptanalysis seek to weakness of the hashing algorithm</a:t>
                </a:r>
              </a:p>
              <a:p>
                <a:r>
                  <a:rPr lang="en-US" altLang="ko-KR" dirty="0"/>
                  <a:t>Cryptanalytic effort must be equal to or greater than brute force effort</a:t>
                </a:r>
              </a:p>
              <a:p>
                <a:r>
                  <a:rPr lang="en-US" altLang="ko-KR" dirty="0"/>
                  <a:t>Partition plaintext into </a:t>
                </a:r>
                <a14:m>
                  <m:oMath xmlns:m="http://schemas.openxmlformats.org/officeDocument/2006/math">
                    <m:r>
                      <a:rPr lang="en-US" altLang="ko-KR" b="0" i="1" smtClean="0">
                        <a:latin typeface="Cambria Math" panose="02040503050406030204" pitchFamily="18" charset="0"/>
                      </a:rPr>
                      <m:t>𝐿</m:t>
                    </m:r>
                  </m:oMath>
                </a14:m>
                <a:r>
                  <a:rPr lang="en-US" altLang="ko-KR" dirty="0"/>
                  <a:t> fixed size blocks of </a:t>
                </a:r>
                <a14:m>
                  <m:oMath xmlns:m="http://schemas.openxmlformats.org/officeDocument/2006/math">
                    <m:r>
                      <a:rPr lang="en-US" altLang="ko-KR" b="0" i="1" smtClean="0">
                        <a:latin typeface="Cambria Math" panose="02040503050406030204" pitchFamily="18" charset="0"/>
                      </a:rPr>
                      <m:t>𝑏</m:t>
                    </m:r>
                  </m:oMath>
                </a14:m>
                <a:r>
                  <a:rPr lang="en-US" altLang="ko-KR" dirty="0"/>
                  <a:t> bits</a:t>
                </a:r>
              </a:p>
              <a:p>
                <a:r>
                  <a:rPr lang="en-US" altLang="ko-KR" dirty="0"/>
                  <a:t>Normally plaintext </a:t>
                </a:r>
                <a14:m>
                  <m:oMath xmlns:m="http://schemas.openxmlformats.org/officeDocument/2006/math">
                    <m:r>
                      <a:rPr lang="en-US" altLang="ko-KR" b="0" i="1" smtClean="0">
                        <a:latin typeface="Cambria Math" panose="02040503050406030204" pitchFamily="18" charset="0"/>
                      </a:rPr>
                      <m:t>𝑏</m:t>
                    </m:r>
                  </m:oMath>
                </a14:m>
                <a:r>
                  <a:rPr lang="en-US" altLang="ko-KR" dirty="0"/>
                  <a:t> bits is larger than hashed result </a:t>
                </a:r>
                <a14:m>
                  <m:oMath xmlns:m="http://schemas.openxmlformats.org/officeDocument/2006/math">
                    <m:r>
                      <a:rPr lang="en-US" altLang="ko-KR" b="0" i="1" smtClean="0">
                        <a:latin typeface="Cambria Math" panose="02040503050406030204" pitchFamily="18" charset="0"/>
                      </a:rPr>
                      <m:t>𝑛</m:t>
                    </m:r>
                  </m:oMath>
                </a14:m>
                <a:r>
                  <a:rPr lang="en-US" altLang="ko-KR" dirty="0"/>
                  <a:t> bits </a:t>
                </a:r>
              </a:p>
              <a:p>
                <a:pPr lvl="1"/>
                <a:endParaRPr lang="en-US" altLang="ko-KR" dirty="0"/>
              </a:p>
            </p:txBody>
          </p:sp>
        </mc:Choice>
        <mc:Fallback xmlns="">
          <p:sp>
            <p:nvSpPr>
              <p:cNvPr id="5" name="내용 개체 틀 4">
                <a:extLst>
                  <a:ext uri="{FF2B5EF4-FFF2-40B4-BE49-F238E27FC236}">
                    <a16:creationId xmlns:a16="http://schemas.microsoft.com/office/drawing/2014/main" id="{EE64E221-531B-488B-9F78-A9FC26605877}"/>
                  </a:ext>
                </a:extLst>
              </p:cNvPr>
              <p:cNvSpPr>
                <a:spLocks noGrp="1" noRot="1" noChangeAspect="1" noMove="1" noResize="1" noEditPoints="1" noAdjustHandles="1" noChangeArrowheads="1" noChangeShapeType="1" noTextEdit="1"/>
              </p:cNvSpPr>
              <p:nvPr>
                <p:ph sz="half" idx="1"/>
              </p:nvPr>
            </p:nvSpPr>
            <p:spPr>
              <a:blipFill>
                <a:blip r:embed="rId2"/>
                <a:stretch>
                  <a:fillRect l="-1059" r="-1059"/>
                </a:stretch>
              </a:blipFill>
            </p:spPr>
            <p:txBody>
              <a:bodyPr/>
              <a:lstStyle/>
              <a:p>
                <a:r>
                  <a:rPr lang="ko-KR" altLang="en-US">
                    <a:noFill/>
                  </a:rPr>
                  <a:t> </a:t>
                </a:r>
              </a:p>
            </p:txBody>
          </p:sp>
        </mc:Fallback>
      </mc:AlternateContent>
      <p:pic>
        <p:nvPicPr>
          <p:cNvPr id="6" name="내용 개체 틀 5">
            <a:extLst>
              <a:ext uri="{FF2B5EF4-FFF2-40B4-BE49-F238E27FC236}">
                <a16:creationId xmlns:a16="http://schemas.microsoft.com/office/drawing/2014/main" id="{51930A75-0D52-4A13-9DBF-AC832E14D529}"/>
              </a:ext>
            </a:extLst>
          </p:cNvPr>
          <p:cNvPicPr>
            <a:picLocks noGrp="1" noChangeAspect="1"/>
          </p:cNvPicPr>
          <p:nvPr>
            <p:ph sz="half" idx="2"/>
          </p:nvPr>
        </p:nvPicPr>
        <p:blipFill>
          <a:blip r:embed="rId3"/>
          <a:stretch>
            <a:fillRect/>
          </a:stretch>
        </p:blipFill>
        <p:spPr>
          <a:xfrm>
            <a:off x="6172200" y="3063128"/>
            <a:ext cx="5181600" cy="2189069"/>
          </a:xfrm>
        </p:spPr>
      </p:pic>
    </p:spTree>
    <p:extLst>
      <p:ext uri="{BB962C8B-B14F-4D97-AF65-F5344CB8AC3E}">
        <p14:creationId xmlns:p14="http://schemas.microsoft.com/office/powerpoint/2010/main" val="2817166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031E466E-19B5-43FB-9605-FBAB0886391C}"/>
              </a:ext>
            </a:extLst>
          </p:cNvPr>
          <p:cNvSpPr>
            <a:spLocks noGrp="1"/>
          </p:cNvSpPr>
          <p:nvPr>
            <p:ph type="title"/>
          </p:nvPr>
        </p:nvSpPr>
        <p:spPr/>
        <p:txBody>
          <a:bodyPr/>
          <a:lstStyle/>
          <a:p>
            <a:r>
              <a:rPr lang="en-US" altLang="ko-KR" dirty="0"/>
              <a:t>Compression Function</a:t>
            </a:r>
            <a:endParaRPr lang="ko-KR" altLang="en-US" dirty="0"/>
          </a:p>
        </p:txBody>
      </p:sp>
      <mc:AlternateContent xmlns:mc="http://schemas.openxmlformats.org/markup-compatibility/2006" xmlns:a14="http://schemas.microsoft.com/office/drawing/2010/main">
        <mc:Choice Requires="a14">
          <p:sp>
            <p:nvSpPr>
              <p:cNvPr id="6" name="내용 개체 틀 5">
                <a:extLst>
                  <a:ext uri="{FF2B5EF4-FFF2-40B4-BE49-F238E27FC236}">
                    <a16:creationId xmlns:a16="http://schemas.microsoft.com/office/drawing/2014/main" id="{7004EB44-8717-4884-9504-ED272B392B1E}"/>
                  </a:ext>
                </a:extLst>
              </p:cNvPr>
              <p:cNvSpPr>
                <a:spLocks noGrp="1"/>
              </p:cNvSpPr>
              <p:nvPr>
                <p:ph idx="1"/>
              </p:nvPr>
            </p:nvSpPr>
            <p:spPr/>
            <p:txBody>
              <a:bodyPr/>
              <a:lstStyle/>
              <a:p>
                <a:r>
                  <a:rPr lang="en-US" altLang="ko-KR" dirty="0"/>
                  <a:t>Final block includes the value of the total length of the input</a:t>
                </a:r>
              </a:p>
              <a:p>
                <a:pPr lvl="1"/>
                <a:r>
                  <a:rPr lang="en-US" altLang="ko-KR" dirty="0"/>
                  <a:t>Attacker must find two messages with the same length that hash to the same hash value and two messages of differing length with their length value hash to the same hash value</a:t>
                </a:r>
              </a:p>
              <a:p>
                <a:r>
                  <a:rPr lang="en-US" altLang="ko-KR" dirty="0"/>
                  <a:t>Hash</a:t>
                </a:r>
                <a:r>
                  <a:rPr lang="ko-KR" altLang="en-US" dirty="0"/>
                  <a:t> </a:t>
                </a:r>
                <a:r>
                  <a:rPr lang="en-US" altLang="ko-KR" dirty="0"/>
                  <a:t>function</a:t>
                </a:r>
                <a:r>
                  <a:rPr lang="ko-KR" altLang="en-US" dirty="0"/>
                  <a:t> </a:t>
                </a:r>
                <a:r>
                  <a:rPr lang="en-US" altLang="ko-KR" dirty="0"/>
                  <a:t>involves</a:t>
                </a:r>
                <a:r>
                  <a:rPr lang="ko-KR" altLang="en-US" dirty="0"/>
                  <a:t> </a:t>
                </a:r>
                <a:r>
                  <a:rPr lang="en-US" altLang="ko-KR" dirty="0"/>
                  <a:t>repeated use of compression function</a:t>
                </a:r>
              </a:p>
              <a:p>
                <a:pPr lvl="1"/>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𝐶𝑉</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𝐼𝑉</m:t>
                    </m:r>
                  </m:oMath>
                </a14:m>
                <a:endParaRPr lang="en-US" altLang="ko-KR" dirty="0"/>
              </a:p>
              <a:p>
                <a:pPr lvl="1"/>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𝐶𝑉</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𝑓</m:t>
                    </m:r>
                    <m:d>
                      <m:dPr>
                        <m:ctrlPr>
                          <a:rPr lang="en-US" altLang="ko-KR" b="0" i="1" smtClean="0">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𝐶𝑉</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𝑋</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Sub>
                      </m:e>
                    </m:d>
                    <m:r>
                      <a:rPr lang="en-US" altLang="ko-KR" b="0" i="1" smtClean="0">
                        <a:latin typeface="Cambria Math" panose="02040503050406030204" pitchFamily="18" charset="0"/>
                      </a:rPr>
                      <m:t> 1</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𝑖</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𝐿</m:t>
                    </m:r>
                  </m:oMath>
                </a14:m>
                <a:endParaRPr lang="en-US" altLang="ko-KR" dirty="0"/>
              </a:p>
              <a:p>
                <a:pPr lvl="1"/>
                <a14:m>
                  <m:oMath xmlns:m="http://schemas.openxmlformats.org/officeDocument/2006/math">
                    <m:r>
                      <a:rPr lang="en-US" altLang="ko-KR" b="0" i="1" smtClean="0">
                        <a:latin typeface="Cambria Math" panose="02040503050406030204" pitchFamily="18" charset="0"/>
                      </a:rPr>
                      <m:t>𝐻</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𝑀</m:t>
                        </m:r>
                      </m:e>
                    </m:d>
                    <m:r>
                      <a:rPr lang="en-US" altLang="ko-KR" b="0" i="1" smtClean="0">
                        <a:latin typeface="Cambria Math" panose="02040503050406030204" pitchFamily="18" charset="0"/>
                      </a:rPr>
                      <m:t>= </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𝐶𝑉</m:t>
                        </m:r>
                      </m:e>
                      <m:sub>
                        <m:r>
                          <a:rPr lang="en-US" altLang="ko-KR" b="0" i="1" smtClean="0">
                            <a:latin typeface="Cambria Math" panose="02040503050406030204" pitchFamily="18" charset="0"/>
                          </a:rPr>
                          <m:t>𝐿</m:t>
                        </m:r>
                      </m:sub>
                    </m:sSub>
                  </m:oMath>
                </a14:m>
                <a:r>
                  <a:rPr lang="en-US" altLang="ko-KR" dirty="0"/>
                  <a:t> , plaintext </a:t>
                </a:r>
                <a14:m>
                  <m:oMath xmlns:m="http://schemas.openxmlformats.org/officeDocument/2006/math">
                    <m:r>
                      <m:rPr>
                        <m:sty m:val="p"/>
                      </m:rPr>
                      <a:rPr lang="en-US" altLang="ko-KR" b="0" i="0" dirty="0" smtClean="0">
                        <a:latin typeface="Cambria Math" panose="02040503050406030204" pitchFamily="18" charset="0"/>
                      </a:rPr>
                      <m:t>M</m:t>
                    </m:r>
                  </m:oMath>
                </a14:m>
                <a:r>
                  <a:rPr lang="en-US" altLang="ko-KR" dirty="0"/>
                  <a:t> consists of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𝑋</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𝑋</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𝑋</m:t>
                        </m:r>
                      </m:e>
                      <m:sub>
                        <m:r>
                          <a:rPr lang="en-US" altLang="ko-KR" b="0" i="1" smtClean="0">
                            <a:latin typeface="Cambria Math" panose="02040503050406030204" pitchFamily="18" charset="0"/>
                          </a:rPr>
                          <m:t>𝐿</m:t>
                        </m:r>
                        <m:r>
                          <a:rPr lang="en-US" altLang="ko-KR" b="0" i="1" smtClean="0">
                            <a:latin typeface="Cambria Math" panose="02040503050406030204" pitchFamily="18" charset="0"/>
                          </a:rPr>
                          <m:t>−1</m:t>
                        </m:r>
                      </m:sub>
                    </m:sSub>
                  </m:oMath>
                </a14:m>
                <a:r>
                  <a:rPr lang="en-US" altLang="ko-KR" dirty="0"/>
                  <a:t>  </a:t>
                </a:r>
              </a:p>
            </p:txBody>
          </p:sp>
        </mc:Choice>
        <mc:Fallback xmlns="">
          <p:sp>
            <p:nvSpPr>
              <p:cNvPr id="6" name="내용 개체 틀 5">
                <a:extLst>
                  <a:ext uri="{FF2B5EF4-FFF2-40B4-BE49-F238E27FC236}">
                    <a16:creationId xmlns:a16="http://schemas.microsoft.com/office/drawing/2014/main" id="{7004EB44-8717-4884-9504-ED272B392B1E}"/>
                  </a:ext>
                </a:extLst>
              </p:cNvPr>
              <p:cNvSpPr>
                <a:spLocks noGrp="1" noRot="1" noChangeAspect="1" noMove="1" noResize="1" noEditPoints="1" noAdjustHandles="1" noChangeArrowheads="1" noChangeShapeType="1" noTextEdit="1"/>
              </p:cNvSpPr>
              <p:nvPr>
                <p:ph idx="1"/>
              </p:nvPr>
            </p:nvSpPr>
            <p:spPr>
              <a:blipFill>
                <a:blip r:embed="rId2"/>
                <a:stretch>
                  <a:fillRect l="-812" t="-920" r="-98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85361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165E-9079-4509-996D-A2F39FC933DE}"/>
              </a:ext>
            </a:extLst>
          </p:cNvPr>
          <p:cNvSpPr>
            <a:spLocks noGrp="1"/>
          </p:cNvSpPr>
          <p:nvPr>
            <p:ph type="title"/>
          </p:nvPr>
        </p:nvSpPr>
        <p:spPr/>
        <p:txBody>
          <a:bodyPr/>
          <a:lstStyle/>
          <a:p>
            <a:r>
              <a:rPr lang="en-US" altLang="ko-KR" dirty="0"/>
              <a:t>11.4 Hash Functions Based on CBC</a:t>
            </a:r>
            <a:endParaRPr lang="ko-KR" altLang="en-US" dirty="0"/>
          </a:p>
        </p:txBody>
      </p:sp>
      <p:sp>
        <p:nvSpPr>
          <p:cNvPr id="3" name="Text Placeholder 2">
            <a:extLst>
              <a:ext uri="{FF2B5EF4-FFF2-40B4-BE49-F238E27FC236}">
                <a16:creationId xmlns:a16="http://schemas.microsoft.com/office/drawing/2014/main" id="{C7BCC169-6653-4FF7-81B6-FD1A176590EE}"/>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438502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A06C0-6A51-49AC-BFB4-8B4BD03347C1}"/>
              </a:ext>
            </a:extLst>
          </p:cNvPr>
          <p:cNvSpPr>
            <a:spLocks noGrp="1"/>
          </p:cNvSpPr>
          <p:nvPr>
            <p:ph type="title"/>
          </p:nvPr>
        </p:nvSpPr>
        <p:spPr/>
        <p:txBody>
          <a:bodyPr/>
          <a:lstStyle/>
          <a:p>
            <a:r>
              <a:rPr lang="en-US" altLang="ko-KR" dirty="0"/>
              <a:t>CBC</a:t>
            </a:r>
            <a:endParaRPr lang="ko-KR" altLang="en-US"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1D46566-512F-425F-AAC2-EC8B16DA9CFC}"/>
                  </a:ext>
                </a:extLst>
              </p:cNvPr>
              <p:cNvSpPr>
                <a:spLocks noGrp="1"/>
              </p:cNvSpPr>
              <p:nvPr>
                <p:ph sz="half" idx="1"/>
              </p:nvPr>
            </p:nvSpPr>
            <p:spPr/>
            <p:txBody>
              <a:bodyPr/>
              <a:lstStyle/>
              <a:p>
                <a:r>
                  <a:rPr lang="en-US" altLang="ko-KR" dirty="0"/>
                  <a:t>CBC mode can work as hash function</a:t>
                </a:r>
              </a:p>
              <a:p>
                <a:r>
                  <a:rPr lang="en-US" altLang="ko-KR" dirty="0"/>
                  <a:t>The difference between CBC is that there is no secret key</a:t>
                </a:r>
              </a:p>
              <a:p>
                <a:pPr lvl="1"/>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𝑖</m:t>
                        </m:r>
                      </m:sub>
                    </m:sSub>
                  </m:oMath>
                </a14:m>
                <a:r>
                  <a:rPr lang="en-US" altLang="ko-KR" dirty="0"/>
                  <a:t> is used as a key</a:t>
                </a:r>
              </a:p>
              <a:p>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𝐼𝑛𝑖𝑡𝑎𝑙</m:t>
                    </m:r>
                    <m:r>
                      <a:rPr lang="en-US" altLang="ko-KR" b="0" i="1" smtClean="0">
                        <a:latin typeface="Cambria Math" panose="02040503050406030204" pitchFamily="18" charset="0"/>
                      </a:rPr>
                      <m:t> </m:t>
                    </m:r>
                    <m:r>
                      <a:rPr lang="en-US" altLang="ko-KR" b="0" i="1" smtClean="0">
                        <a:latin typeface="Cambria Math" panose="02040503050406030204" pitchFamily="18" charset="0"/>
                      </a:rPr>
                      <m:t>𝑉𝑎𝑙𝑢𝑒</m:t>
                    </m:r>
                  </m:oMath>
                </a14:m>
                <a:endParaRPr lang="en-US" altLang="ko-KR" dirty="0"/>
              </a:p>
              <a:p>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𝐸</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 </m:t>
                        </m:r>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oMath>
                </a14:m>
                <a:endParaRPr lang="en-US" altLang="ko-KR" dirty="0"/>
              </a:p>
              <a:p>
                <a14:m>
                  <m:oMath xmlns:m="http://schemas.openxmlformats.org/officeDocument/2006/math">
                    <m:r>
                      <a:rPr lang="en-US" altLang="ko-KR" b="0" i="1" smtClean="0">
                        <a:latin typeface="Cambria Math" panose="02040503050406030204" pitchFamily="18" charset="0"/>
                      </a:rPr>
                      <m:t>𝐺</m:t>
                    </m:r>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𝑁</m:t>
                        </m:r>
                      </m:sub>
                    </m:sSub>
                  </m:oMath>
                </a14:m>
                <a:r>
                  <a:rPr lang="en-US" altLang="ko-KR" dirty="0"/>
                  <a:t> , </a:t>
                </a:r>
                <a14:m>
                  <m:oMath xmlns:m="http://schemas.openxmlformats.org/officeDocument/2006/math">
                    <m:r>
                      <a:rPr lang="en-US" altLang="ko-KR" b="0" i="1" dirty="0" smtClean="0">
                        <a:latin typeface="Cambria Math" panose="02040503050406030204" pitchFamily="18" charset="0"/>
                      </a:rPr>
                      <m:t>𝑁</m:t>
                    </m:r>
                  </m:oMath>
                </a14:m>
                <a:r>
                  <a:rPr lang="en-US" altLang="ko-KR" dirty="0"/>
                  <a:t> equals to the number of fixed size plain text blocks</a:t>
                </a:r>
              </a:p>
              <a:p>
                <a:r>
                  <a:rPr lang="en-US" altLang="ko-KR" dirty="0"/>
                  <a:t>Vulnerable to certain type of attack </a:t>
                </a:r>
              </a:p>
            </p:txBody>
          </p:sp>
        </mc:Choice>
        <mc:Fallback>
          <p:sp>
            <p:nvSpPr>
              <p:cNvPr id="6" name="Content Placeholder 5">
                <a:extLst>
                  <a:ext uri="{FF2B5EF4-FFF2-40B4-BE49-F238E27FC236}">
                    <a16:creationId xmlns:a16="http://schemas.microsoft.com/office/drawing/2014/main" id="{81D46566-512F-425F-AAC2-EC8B16DA9CFC}"/>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ko-KR" altLang="en-US">
                    <a:noFill/>
                  </a:rPr>
                  <a:t> </a:t>
                </a:r>
              </a:p>
            </p:txBody>
          </p:sp>
        </mc:Fallback>
      </mc:AlternateContent>
      <p:pic>
        <p:nvPicPr>
          <p:cNvPr id="4" name="내용 개체 틀 3">
            <a:extLst>
              <a:ext uri="{FF2B5EF4-FFF2-40B4-BE49-F238E27FC236}">
                <a16:creationId xmlns:a16="http://schemas.microsoft.com/office/drawing/2014/main" id="{4D60CF55-6F0C-4E20-AD26-1AF9EE8D6770}"/>
              </a:ext>
            </a:extLst>
          </p:cNvPr>
          <p:cNvPicPr>
            <a:picLocks noGrp="1" noChangeAspect="1"/>
          </p:cNvPicPr>
          <p:nvPr>
            <p:ph sz="half" idx="2"/>
          </p:nvPr>
        </p:nvPicPr>
        <p:blipFill>
          <a:blip r:embed="rId3"/>
          <a:stretch>
            <a:fillRect/>
          </a:stretch>
        </p:blipFill>
        <p:spPr>
          <a:xfrm>
            <a:off x="6738068" y="2709334"/>
            <a:ext cx="4176956" cy="2644326"/>
          </a:xfrm>
        </p:spPr>
      </p:pic>
    </p:spTree>
    <p:extLst>
      <p:ext uri="{BB962C8B-B14F-4D97-AF65-F5344CB8AC3E}">
        <p14:creationId xmlns:p14="http://schemas.microsoft.com/office/powerpoint/2010/main" val="3275938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2ED08B-085D-4074-A2C3-CA08AA70A5F0}"/>
              </a:ext>
            </a:extLst>
          </p:cNvPr>
          <p:cNvSpPr>
            <a:spLocks noGrp="1"/>
          </p:cNvSpPr>
          <p:nvPr>
            <p:ph type="title"/>
          </p:nvPr>
        </p:nvSpPr>
        <p:spPr/>
        <p:txBody>
          <a:bodyPr/>
          <a:lstStyle/>
          <a:p>
            <a:r>
              <a:rPr lang="en-US" altLang="ko-KR" dirty="0"/>
              <a:t>Meet-in-the-middle-attack</a:t>
            </a:r>
            <a:endParaRPr lang="ko-KR" altLang="en-US" dirty="0"/>
          </a:p>
        </p:txBody>
      </p:sp>
      <mc:AlternateContent xmlns:mc="http://schemas.openxmlformats.org/markup-compatibility/2006">
        <mc:Choice xmlns:a14="http://schemas.microsoft.com/office/drawing/2010/main" Requires="a14">
          <p:sp>
            <p:nvSpPr>
              <p:cNvPr id="3" name="내용 개체 틀 2">
                <a:extLst>
                  <a:ext uri="{FF2B5EF4-FFF2-40B4-BE49-F238E27FC236}">
                    <a16:creationId xmlns:a16="http://schemas.microsoft.com/office/drawing/2014/main" id="{205AA258-CF64-495E-ABC9-3E9B6C693439}"/>
                  </a:ext>
                </a:extLst>
              </p:cNvPr>
              <p:cNvSpPr>
                <a:spLocks noGrp="1"/>
              </p:cNvSpPr>
              <p:nvPr>
                <p:ph idx="1"/>
              </p:nvPr>
            </p:nvSpPr>
            <p:spPr/>
            <p:txBody>
              <a:bodyPr>
                <a:normAutofit lnSpcReduction="10000"/>
              </a:bodyPr>
              <a:lstStyle/>
              <a:p>
                <a:r>
                  <a:rPr lang="en-US" altLang="ko-KR" dirty="0"/>
                  <a:t>Attacker obtain the message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𝑁</m:t>
                        </m:r>
                      </m:sub>
                    </m:sSub>
                  </m:oMath>
                </a14:m>
                <a:r>
                  <a:rPr lang="ko-KR" altLang="en-US" dirty="0"/>
                  <a:t> </a:t>
                </a:r>
                <a:r>
                  <a:rPr lang="en-US" altLang="ko-KR" dirty="0"/>
                  <a:t>and calculate the hashed result </a:t>
                </a:r>
                <a14:m>
                  <m:oMath xmlns:m="http://schemas.openxmlformats.org/officeDocument/2006/math">
                    <m:r>
                      <a:rPr lang="en-US" altLang="ko-KR" b="0" i="1" smtClean="0">
                        <a:latin typeface="Cambria Math" panose="02040503050406030204" pitchFamily="18" charset="0"/>
                      </a:rPr>
                      <m:t>𝐺</m:t>
                    </m:r>
                  </m:oMath>
                </a14:m>
                <a:endParaRPr lang="en-US" altLang="ko-KR" dirty="0"/>
              </a:p>
              <a:p>
                <a:r>
                  <a:rPr lang="en-US" altLang="ko-KR" dirty="0"/>
                  <a:t>Attacker construct desired message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𝑄</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𝑄</m:t>
                        </m:r>
                      </m:e>
                      <m:sub>
                        <m:r>
                          <a:rPr lang="en-US" altLang="ko-KR" b="0" i="1" smtClean="0">
                            <a:latin typeface="Cambria Math" panose="02040503050406030204" pitchFamily="18" charset="0"/>
                          </a:rPr>
                          <m:t>𝑁</m:t>
                        </m:r>
                        <m:r>
                          <a:rPr lang="en-US" altLang="ko-KR" b="0" i="1" smtClean="0">
                            <a:latin typeface="Cambria Math" panose="02040503050406030204" pitchFamily="18" charset="0"/>
                          </a:rPr>
                          <m:t>−2</m:t>
                        </m:r>
                      </m:sub>
                    </m:sSub>
                  </m:oMath>
                </a14:m>
                <a:endParaRPr lang="en-US" altLang="ko-KR" dirty="0"/>
              </a:p>
              <a:p>
                <a:r>
                  <a:rPr lang="en-US" altLang="ko-KR" dirty="0"/>
                  <a:t>Compute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𝑖</m:t>
                        </m:r>
                      </m:sub>
                    </m:sSub>
                  </m:oMath>
                </a14:m>
                <a:r>
                  <a:rPr lang="en-US" altLang="ko-KR" dirty="0"/>
                  <a:t> from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𝑄</m:t>
                        </m:r>
                      </m:e>
                      <m:sub>
                        <m:r>
                          <a:rPr lang="en-US" altLang="ko-KR" b="0" i="1" smtClean="0">
                            <a:latin typeface="Cambria Math" panose="02040503050406030204" pitchFamily="18" charset="0"/>
                          </a:rPr>
                          <m:t>1</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𝑁</m:t>
                        </m:r>
                        <m:r>
                          <a:rPr lang="en-US" altLang="ko-KR" b="0" i="1" smtClean="0">
                            <a:latin typeface="Cambria Math" panose="02040503050406030204" pitchFamily="18" charset="0"/>
                            <a:ea typeface="Cambria Math" panose="02040503050406030204" pitchFamily="18" charset="0"/>
                          </a:rPr>
                          <m:t>−2</m:t>
                        </m:r>
                      </m:sub>
                    </m:sSub>
                  </m:oMath>
                </a14:m>
                <a:endParaRPr lang="en-US" altLang="ko-KR" dirty="0"/>
              </a:p>
              <a:p>
                <a:r>
                  <a:rPr lang="en-US" altLang="ko-KR" dirty="0"/>
                  <a:t>Generate possible blocks of </a:t>
                </a:r>
                <a14:m>
                  <m:oMath xmlns:m="http://schemas.openxmlformats.org/officeDocument/2006/math">
                    <m:r>
                      <a:rPr lang="en-US" altLang="ko-KR" b="0" i="1" smtClean="0">
                        <a:latin typeface="Cambria Math" panose="02040503050406030204" pitchFamily="18" charset="0"/>
                      </a:rPr>
                      <m:t>𝑋</m:t>
                    </m:r>
                  </m:oMath>
                </a14:m>
                <a:r>
                  <a:rPr lang="en-US" altLang="ko-KR" dirty="0"/>
                  <a:t> which satisfies </a:t>
                </a:r>
                <a14:m>
                  <m:oMath xmlns:m="http://schemas.openxmlformats.org/officeDocument/2006/math">
                    <m:r>
                      <a:rPr lang="en-US" altLang="ko-KR" i="1">
                        <a:latin typeface="Cambria Math" panose="02040503050406030204" pitchFamily="18" charset="0"/>
                      </a:rPr>
                      <m:t>𝐻</m:t>
                    </m:r>
                    <m:r>
                      <a:rPr lang="en-US" altLang="ko-KR" i="1">
                        <a:latin typeface="Cambria Math" panose="02040503050406030204" pitchFamily="18" charset="0"/>
                      </a:rPr>
                      <m:t>(</m:t>
                    </m:r>
                    <m:r>
                      <a:rPr lang="en-US" altLang="ko-KR" i="1">
                        <a:latin typeface="Cambria Math" panose="02040503050406030204" pitchFamily="18" charset="0"/>
                      </a:rPr>
                      <m:t>𝑋</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𝐻</m:t>
                        </m:r>
                      </m:e>
                      <m:sub>
                        <m:r>
                          <a:rPr lang="en-US" altLang="ko-KR" i="1">
                            <a:latin typeface="Cambria Math" panose="02040503050406030204" pitchFamily="18" charset="0"/>
                          </a:rPr>
                          <m:t>𝑁</m:t>
                        </m:r>
                        <m:r>
                          <a:rPr lang="en-US" altLang="ko-KR" i="1">
                            <a:latin typeface="Cambria Math" panose="02040503050406030204" pitchFamily="18" charset="0"/>
                          </a:rPr>
                          <m:t>−2</m:t>
                        </m:r>
                      </m:sub>
                    </m:sSub>
                    <m:r>
                      <a:rPr lang="en-US" altLang="ko-KR" i="1">
                        <a:latin typeface="Cambria Math" panose="02040503050406030204" pitchFamily="18" charset="0"/>
                      </a:rPr>
                      <m:t>)</m:t>
                    </m:r>
                  </m:oMath>
                </a14:m>
                <a:endParaRPr lang="en-US" altLang="ko-KR" dirty="0"/>
              </a:p>
              <a:p>
                <a:r>
                  <a:rPr lang="en-US" altLang="ko-KR" dirty="0"/>
                  <a:t>Generate possible blocks of </a:t>
                </a:r>
                <a14:m>
                  <m:oMath xmlns:m="http://schemas.openxmlformats.org/officeDocument/2006/math">
                    <m:r>
                      <a:rPr lang="en-US" altLang="ko-KR" b="0" i="1" smtClean="0">
                        <a:latin typeface="Cambria Math" panose="02040503050406030204" pitchFamily="18" charset="0"/>
                      </a:rPr>
                      <m:t>𝑌</m:t>
                    </m:r>
                  </m:oMath>
                </a14:m>
                <a:r>
                  <a:rPr lang="en-US" altLang="ko-KR" dirty="0"/>
                  <a:t> which satisfies </a:t>
                </a:r>
                <a14:m>
                  <m:oMath xmlns:m="http://schemas.openxmlformats.org/officeDocument/2006/math">
                    <m:r>
                      <m:rPr>
                        <m:sty m:val="p"/>
                      </m:rPr>
                      <a:rPr lang="en-US" altLang="ko-KR" b="0" i="0" smtClean="0">
                        <a:latin typeface="Cambria Math" panose="02040503050406030204" pitchFamily="18" charset="0"/>
                      </a:rPr>
                      <m:t>D</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𝑌</m:t>
                        </m:r>
                        <m:r>
                          <a:rPr lang="en-US" altLang="ko-KR" b="0" i="1" smtClean="0">
                            <a:latin typeface="Cambria Math" panose="02040503050406030204" pitchFamily="18" charset="0"/>
                          </a:rPr>
                          <m:t>,</m:t>
                        </m:r>
                        <m:r>
                          <a:rPr lang="en-US" altLang="ko-KR" b="0" i="1" smtClean="0">
                            <a:latin typeface="Cambria Math" panose="02040503050406030204" pitchFamily="18" charset="0"/>
                          </a:rPr>
                          <m:t>𝐺</m:t>
                        </m:r>
                      </m:e>
                    </m:d>
                  </m:oMath>
                </a14:m>
                <a:endParaRPr lang="en-US" altLang="ko-KR" dirty="0"/>
              </a:p>
              <a:p>
                <a:r>
                  <a:rPr lang="en-US" altLang="ko-KR" dirty="0"/>
                  <a:t>Based on the birthday paradox, with high probability there will be </a:t>
                </a:r>
                <a14:m>
                  <m:oMath xmlns:m="http://schemas.openxmlformats.org/officeDocument/2006/math">
                    <m:r>
                      <a:rPr lang="en-US" altLang="ko-KR" b="0" i="1" smtClean="0">
                        <a:latin typeface="Cambria Math" panose="02040503050406030204" pitchFamily="18" charset="0"/>
                      </a:rPr>
                      <m:t>(</m:t>
                    </m:r>
                    <m:r>
                      <a:rPr lang="en-US" altLang="ko-KR" b="0" i="1" smtClean="0">
                        <a:latin typeface="Cambria Math" panose="02040503050406030204" pitchFamily="18" charset="0"/>
                      </a:rPr>
                      <m:t>𝑋</m:t>
                    </m:r>
                    <m:r>
                      <a:rPr lang="en-US" altLang="ko-KR" b="0" i="1" smtClean="0">
                        <a:latin typeface="Cambria Math" panose="02040503050406030204" pitchFamily="18" charset="0"/>
                      </a:rPr>
                      <m:t>,</m:t>
                    </m:r>
                    <m:r>
                      <a:rPr lang="en-US" altLang="ko-KR" b="0" i="1" smtClean="0">
                        <a:latin typeface="Cambria Math" panose="02040503050406030204" pitchFamily="18" charset="0"/>
                      </a:rPr>
                      <m:t>𝑌</m:t>
                    </m:r>
                    <m:r>
                      <a:rPr lang="en-US" altLang="ko-KR" b="0" i="1" smtClean="0">
                        <a:latin typeface="Cambria Math" panose="02040503050406030204" pitchFamily="18" charset="0"/>
                      </a:rPr>
                      <m:t>)</m:t>
                    </m:r>
                  </m:oMath>
                </a14:m>
                <a:r>
                  <a:rPr lang="en-US" altLang="ko-KR" dirty="0"/>
                  <a:t> pair which satisfies conditions above</a:t>
                </a:r>
              </a:p>
              <a:p>
                <a:r>
                  <a:rPr lang="en-US" altLang="ko-KR" dirty="0"/>
                  <a:t>Now attacker can form the message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𝑄</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𝑄</m:t>
                        </m:r>
                      </m:e>
                      <m:sub>
                        <m:r>
                          <a:rPr lang="en-US" altLang="ko-KR" b="0" i="1" smtClean="0">
                            <a:latin typeface="Cambria Math" panose="02040503050406030204" pitchFamily="18" charset="0"/>
                          </a:rPr>
                          <m:t>𝑁</m:t>
                        </m:r>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𝑋</m:t>
                    </m:r>
                    <m:r>
                      <a:rPr lang="en-US" altLang="ko-KR" b="0" i="1" smtClean="0">
                        <a:latin typeface="Cambria Math" panose="02040503050406030204" pitchFamily="18" charset="0"/>
                      </a:rPr>
                      <m:t>,</m:t>
                    </m:r>
                    <m:r>
                      <a:rPr lang="en-US" altLang="ko-KR" b="0" i="1" smtClean="0">
                        <a:latin typeface="Cambria Math" panose="02040503050406030204" pitchFamily="18" charset="0"/>
                      </a:rPr>
                      <m:t>𝑌</m:t>
                    </m:r>
                  </m:oMath>
                </a14:m>
                <a:endParaRPr lang="en-US" altLang="ko-KR" dirty="0"/>
              </a:p>
              <a:p>
                <a:r>
                  <a:rPr lang="en-US" altLang="ko-KR" dirty="0"/>
                  <a:t>This problem can be dealt with XOR operation</a:t>
                </a:r>
              </a:p>
              <a:p>
                <a:pPr lvl="1"/>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𝐸</m:t>
                    </m:r>
                    <m:d>
                      <m:dPr>
                        <m:ctrlPr>
                          <a:rPr lang="en-US" altLang="ko-KR" b="0" i="1" smtClean="0">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 </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Sub>
                      </m:e>
                    </m:d>
                    <m:r>
                      <a:rPr lang="en-US" altLang="ko-KR" i="1">
                        <a:latin typeface="Cambria Math" panose="02040503050406030204" pitchFamily="18" charset="0"/>
                        <a:ea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Sub>
                  </m:oMath>
                </a14:m>
                <a:endParaRPr lang="en-US" altLang="ko-KR" dirty="0"/>
              </a:p>
              <a:p>
                <a:endParaRPr lang="en-US" altLang="ko-KR" dirty="0"/>
              </a:p>
              <a:p>
                <a:endParaRPr lang="ko-KR" altLang="en-US" dirty="0"/>
              </a:p>
            </p:txBody>
          </p:sp>
        </mc:Choice>
        <mc:Fallback>
          <p:sp>
            <p:nvSpPr>
              <p:cNvPr id="3" name="내용 개체 틀 2">
                <a:extLst>
                  <a:ext uri="{FF2B5EF4-FFF2-40B4-BE49-F238E27FC236}">
                    <a16:creationId xmlns:a16="http://schemas.microsoft.com/office/drawing/2014/main" id="{205AA258-CF64-495E-ABC9-3E9B6C693439}"/>
                  </a:ext>
                </a:extLst>
              </p:cNvPr>
              <p:cNvSpPr>
                <a:spLocks noGrp="1" noRot="1" noChangeAspect="1" noMove="1" noResize="1" noEditPoints="1" noAdjustHandles="1" noChangeArrowheads="1" noChangeShapeType="1" noTextEdit="1"/>
              </p:cNvSpPr>
              <p:nvPr>
                <p:ph idx="1"/>
              </p:nvPr>
            </p:nvSpPr>
            <p:spPr>
              <a:blipFill>
                <a:blip r:embed="rId2"/>
                <a:stretch>
                  <a:fillRect l="-812" t="-1840" r="-12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66947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3829-0C20-4326-AFF0-E05C08D7CFB0}"/>
              </a:ext>
            </a:extLst>
          </p:cNvPr>
          <p:cNvSpPr>
            <a:spLocks noGrp="1"/>
          </p:cNvSpPr>
          <p:nvPr>
            <p:ph type="title"/>
          </p:nvPr>
        </p:nvSpPr>
        <p:spPr/>
        <p:txBody>
          <a:bodyPr/>
          <a:lstStyle/>
          <a:p>
            <a:r>
              <a:rPr lang="en-US" altLang="ko-KR" dirty="0"/>
              <a:t>11.5 SHA</a:t>
            </a:r>
            <a:endParaRPr lang="ko-KR" altLang="en-US" dirty="0"/>
          </a:p>
        </p:txBody>
      </p:sp>
      <p:sp>
        <p:nvSpPr>
          <p:cNvPr id="3" name="Text Placeholder 2">
            <a:extLst>
              <a:ext uri="{FF2B5EF4-FFF2-40B4-BE49-F238E27FC236}">
                <a16:creationId xmlns:a16="http://schemas.microsoft.com/office/drawing/2014/main" id="{34CED490-87D7-49EC-87B4-D3EBB7AC1566}"/>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01425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E25FA69-B54A-4585-B7CB-AE8406ECB94B}"/>
              </a:ext>
            </a:extLst>
          </p:cNvPr>
          <p:cNvSpPr>
            <a:spLocks noGrp="1"/>
          </p:cNvSpPr>
          <p:nvPr>
            <p:ph type="title"/>
          </p:nvPr>
        </p:nvSpPr>
        <p:spPr/>
        <p:txBody>
          <a:bodyPr/>
          <a:lstStyle/>
          <a:p>
            <a:r>
              <a:rPr lang="en-US" altLang="ko-KR" dirty="0"/>
              <a:t>Cryptographic</a:t>
            </a:r>
            <a:r>
              <a:rPr lang="ko-KR" altLang="en-US" dirty="0"/>
              <a:t> </a:t>
            </a:r>
            <a:r>
              <a:rPr lang="en-US" altLang="ko-KR" dirty="0"/>
              <a:t>Hash</a:t>
            </a:r>
            <a:r>
              <a:rPr lang="ko-KR" altLang="en-US" dirty="0"/>
              <a:t> </a:t>
            </a:r>
            <a:r>
              <a:rPr lang="en-US" altLang="ko-KR" dirty="0"/>
              <a:t>Functions</a:t>
            </a:r>
            <a:endParaRPr lang="ko-KR" altLang="en-US" dirty="0"/>
          </a:p>
        </p:txBody>
      </p:sp>
      <mc:AlternateContent xmlns:mc="http://schemas.openxmlformats.org/markup-compatibility/2006" xmlns:a14="http://schemas.microsoft.com/office/drawing/2010/main">
        <mc:Choice Requires="a14">
          <p:sp>
            <p:nvSpPr>
              <p:cNvPr id="5" name="내용 개체 틀 4">
                <a:extLst>
                  <a:ext uri="{FF2B5EF4-FFF2-40B4-BE49-F238E27FC236}">
                    <a16:creationId xmlns:a16="http://schemas.microsoft.com/office/drawing/2014/main" id="{78F57397-4F33-412A-AC19-848BBE3E4BDF}"/>
                  </a:ext>
                </a:extLst>
              </p:cNvPr>
              <p:cNvSpPr>
                <a:spLocks noGrp="1"/>
              </p:cNvSpPr>
              <p:nvPr>
                <p:ph idx="1"/>
              </p:nvPr>
            </p:nvSpPr>
            <p:spPr/>
            <p:txBody>
              <a:bodyPr/>
              <a:lstStyle/>
              <a:p>
                <a:r>
                  <a:rPr lang="en-US" altLang="ko-KR" dirty="0"/>
                  <a:t>Objective</a:t>
                </a:r>
              </a:p>
              <a:p>
                <a:pPr lvl="1"/>
                <a:r>
                  <a:rPr lang="en-US" altLang="ko-KR" dirty="0"/>
                  <a:t>Produce a fixed-size hash value to check the data integrity</a:t>
                </a:r>
              </a:p>
              <a:p>
                <a:pPr lvl="1"/>
                <a14:m>
                  <m:oMath xmlns:m="http://schemas.openxmlformats.org/officeDocument/2006/math">
                    <m:r>
                      <a:rPr lang="en-US" altLang="ko-KR" b="0" i="1" smtClean="0">
                        <a:latin typeface="Cambria Math" panose="02040503050406030204" pitchFamily="18" charset="0"/>
                      </a:rPr>
                      <m:t>h</m:t>
                    </m:r>
                    <m:r>
                      <a:rPr lang="en-US" altLang="ko-KR" b="0" i="1" smtClean="0">
                        <a:latin typeface="Cambria Math" panose="02040503050406030204" pitchFamily="18" charset="0"/>
                      </a:rPr>
                      <m:t>=</m:t>
                    </m:r>
                    <m:r>
                      <a:rPr lang="en-US" altLang="ko-KR" b="0" i="1" smtClean="0">
                        <a:latin typeface="Cambria Math" panose="02040503050406030204" pitchFamily="18" charset="0"/>
                      </a:rPr>
                      <m:t>𝐻</m:t>
                    </m:r>
                    <m:r>
                      <a:rPr lang="en-US" altLang="ko-KR" b="0" i="1" smtClean="0">
                        <a:latin typeface="Cambria Math" panose="02040503050406030204" pitchFamily="18" charset="0"/>
                      </a:rPr>
                      <m:t>(</m:t>
                    </m:r>
                    <m:r>
                      <a:rPr lang="en-US" altLang="ko-KR" b="0" i="1" smtClean="0">
                        <a:latin typeface="Cambria Math" panose="02040503050406030204" pitchFamily="18" charset="0"/>
                      </a:rPr>
                      <m:t>𝑀</m:t>
                    </m:r>
                    <m:r>
                      <a:rPr lang="en-US" altLang="ko-KR" b="0" i="1" smtClean="0">
                        <a:latin typeface="Cambria Math" panose="02040503050406030204" pitchFamily="18" charset="0"/>
                      </a:rPr>
                      <m:t>)</m:t>
                    </m:r>
                  </m:oMath>
                </a14:m>
                <a:endParaRPr lang="en-US" altLang="ko-KR" dirty="0"/>
              </a:p>
              <a:p>
                <a:r>
                  <a:rPr lang="en-US" altLang="ko-KR" dirty="0"/>
                  <a:t>Characteristics</a:t>
                </a:r>
              </a:p>
              <a:p>
                <a:pPr lvl="1"/>
                <a:r>
                  <a:rPr lang="en-US" altLang="ko-KR" dirty="0"/>
                  <a:t>Impossible to find a data object </a:t>
                </a:r>
                <a14:m>
                  <m:oMath xmlns:m="http://schemas.openxmlformats.org/officeDocument/2006/math">
                    <m:r>
                      <a:rPr lang="en-US" altLang="ko-KR" b="0" i="1" smtClean="0">
                        <a:latin typeface="Cambria Math" panose="02040503050406030204" pitchFamily="18" charset="0"/>
                      </a:rPr>
                      <m:t>𝑀</m:t>
                    </m:r>
                  </m:oMath>
                </a14:m>
                <a:r>
                  <a:rPr lang="en-US" altLang="ko-KR" dirty="0"/>
                  <a:t> from the hash function result </a:t>
                </a:r>
                <a14:m>
                  <m:oMath xmlns:m="http://schemas.openxmlformats.org/officeDocument/2006/math">
                    <m:r>
                      <a:rPr lang="en-US" altLang="ko-KR" b="0" i="1" smtClean="0">
                        <a:latin typeface="Cambria Math" panose="02040503050406030204" pitchFamily="18" charset="0"/>
                      </a:rPr>
                      <m:t>h</m:t>
                    </m:r>
                  </m:oMath>
                </a14:m>
                <a:endParaRPr lang="en-US" altLang="ko-KR" dirty="0"/>
              </a:p>
              <a:p>
                <a:pPr lvl="1"/>
                <a:r>
                  <a:rPr lang="en-US" altLang="ko-KR" dirty="0"/>
                  <a:t>Impossible to find two data objects that map to the same hash result</a:t>
                </a:r>
                <a:endParaRPr lang="ko-KR" altLang="en-US" dirty="0"/>
              </a:p>
            </p:txBody>
          </p:sp>
        </mc:Choice>
        <mc:Fallback xmlns="">
          <p:sp>
            <p:nvSpPr>
              <p:cNvPr id="5" name="내용 개체 틀 4">
                <a:extLst>
                  <a:ext uri="{FF2B5EF4-FFF2-40B4-BE49-F238E27FC236}">
                    <a16:creationId xmlns:a16="http://schemas.microsoft.com/office/drawing/2014/main" id="{78F57397-4F33-412A-AC19-848BBE3E4BDF}"/>
                  </a:ext>
                </a:extLst>
              </p:cNvPr>
              <p:cNvSpPr>
                <a:spLocks noGrp="1" noRot="1" noChangeAspect="1" noMove="1" noResize="1" noEditPoints="1" noAdjustHandles="1" noChangeArrowheads="1" noChangeShapeType="1" noTextEdit="1"/>
              </p:cNvSpPr>
              <p:nvPr>
                <p:ph idx="1"/>
              </p:nvPr>
            </p:nvSpPr>
            <p:spPr>
              <a:blipFill>
                <a:blip r:embed="rId2"/>
                <a:stretch>
                  <a:fillRect l="-812" t="-92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64337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5CC3BA9-60BF-41BB-ABE4-1A5970DA7C44}"/>
              </a:ext>
            </a:extLst>
          </p:cNvPr>
          <p:cNvSpPr>
            <a:spLocks noGrp="1"/>
          </p:cNvSpPr>
          <p:nvPr>
            <p:ph type="title"/>
          </p:nvPr>
        </p:nvSpPr>
        <p:spPr/>
        <p:txBody>
          <a:bodyPr/>
          <a:lstStyle/>
          <a:p>
            <a:r>
              <a:rPr lang="en-US" altLang="ko-KR" dirty="0"/>
              <a:t>SHA-512 Overview</a:t>
            </a:r>
            <a:endParaRPr lang="ko-KR" altLang="en-US" dirty="0"/>
          </a:p>
        </p:txBody>
      </p:sp>
      <p:pic>
        <p:nvPicPr>
          <p:cNvPr id="7" name="내용 개체 틀 6">
            <a:extLst>
              <a:ext uri="{FF2B5EF4-FFF2-40B4-BE49-F238E27FC236}">
                <a16:creationId xmlns:a16="http://schemas.microsoft.com/office/drawing/2014/main" id="{2CD766A5-2DAD-4188-80DE-29CE16B3F929}"/>
              </a:ext>
            </a:extLst>
          </p:cNvPr>
          <p:cNvPicPr>
            <a:picLocks noGrp="1" noChangeAspect="1"/>
          </p:cNvPicPr>
          <p:nvPr>
            <p:ph idx="1"/>
          </p:nvPr>
        </p:nvPicPr>
        <p:blipFill>
          <a:blip r:embed="rId2"/>
          <a:stretch>
            <a:fillRect/>
          </a:stretch>
        </p:blipFill>
        <p:spPr>
          <a:xfrm>
            <a:off x="2381250" y="1255456"/>
            <a:ext cx="7429500" cy="5420264"/>
          </a:xfrm>
        </p:spPr>
      </p:pic>
    </p:spTree>
    <p:extLst>
      <p:ext uri="{BB962C8B-B14F-4D97-AF65-F5344CB8AC3E}">
        <p14:creationId xmlns:p14="http://schemas.microsoft.com/office/powerpoint/2010/main" val="1140527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04E320D-5565-4832-9780-9943631C9A28}"/>
              </a:ext>
            </a:extLst>
          </p:cNvPr>
          <p:cNvSpPr>
            <a:spLocks noGrp="1"/>
          </p:cNvSpPr>
          <p:nvPr>
            <p:ph type="title"/>
          </p:nvPr>
        </p:nvSpPr>
        <p:spPr/>
        <p:txBody>
          <a:bodyPr/>
          <a:lstStyle/>
          <a:p>
            <a:r>
              <a:rPr lang="en-US" altLang="ko-KR" dirty="0"/>
              <a:t>SHA-512 Logic #1</a:t>
            </a:r>
            <a:endParaRPr lang="ko-KR" altLang="en-US" dirty="0"/>
          </a:p>
        </p:txBody>
      </p:sp>
      <mc:AlternateContent xmlns:mc="http://schemas.openxmlformats.org/markup-compatibility/2006">
        <mc:Choice xmlns:a14="http://schemas.microsoft.com/office/drawing/2010/main" Requires="a14">
          <p:sp>
            <p:nvSpPr>
              <p:cNvPr id="5" name="내용 개체 틀 4">
                <a:extLst>
                  <a:ext uri="{FF2B5EF4-FFF2-40B4-BE49-F238E27FC236}">
                    <a16:creationId xmlns:a16="http://schemas.microsoft.com/office/drawing/2014/main" id="{F4B02481-852F-42DE-8B48-F4C3BB3DA896}"/>
                  </a:ext>
                </a:extLst>
              </p:cNvPr>
              <p:cNvSpPr>
                <a:spLocks noGrp="1"/>
              </p:cNvSpPr>
              <p:nvPr>
                <p:ph sz="half" idx="1"/>
              </p:nvPr>
            </p:nvSpPr>
            <p:spPr/>
            <p:txBody>
              <a:bodyPr/>
              <a:lstStyle/>
              <a:p>
                <a:r>
                  <a:rPr lang="en-US" altLang="ko-KR" dirty="0"/>
                  <a:t>Append padding bits</a:t>
                </a:r>
              </a:p>
              <a:p>
                <a:pPr lvl="1"/>
                <a:r>
                  <a:rPr lang="en-US" altLang="ko-KR" dirty="0"/>
                  <a:t>Length must be congruent to 896 modulo 1024</a:t>
                </a:r>
              </a:p>
              <a:p>
                <a:pPr lvl="1"/>
                <a:r>
                  <a:rPr lang="en-US" altLang="ko-KR" dirty="0"/>
                  <a:t>Padding is always added</a:t>
                </a:r>
              </a:p>
              <a:p>
                <a:pPr lvl="1"/>
                <a:r>
                  <a:rPr lang="en-US" altLang="ko-KR" dirty="0"/>
                  <a:t>Padding consists of </a:t>
                </a:r>
                <a14:m>
                  <m:oMath xmlns:m="http://schemas.openxmlformats.org/officeDocument/2006/math">
                    <m:r>
                      <a:rPr lang="en-US" altLang="ko-KR" b="0" i="1" smtClean="0">
                        <a:latin typeface="Cambria Math" panose="02040503050406030204" pitchFamily="18" charset="0"/>
                      </a:rPr>
                      <m:t>10000…</m:t>
                    </m:r>
                  </m:oMath>
                </a14:m>
                <a:endParaRPr lang="en-US" altLang="ko-KR" dirty="0"/>
              </a:p>
              <a:p>
                <a:r>
                  <a:rPr lang="en-US" altLang="ko-KR" dirty="0"/>
                  <a:t>Append length</a:t>
                </a:r>
              </a:p>
              <a:p>
                <a:pPr lvl="1"/>
                <a:r>
                  <a:rPr lang="en-US" altLang="ko-KR" dirty="0"/>
                  <a:t>A block of 128 bits is appended to message</a:t>
                </a:r>
              </a:p>
              <a:p>
                <a:pPr lvl="1"/>
                <a:r>
                  <a:rPr lang="en-US" altLang="ko-KR" dirty="0"/>
                  <a:t>896+128 = 1024</a:t>
                </a:r>
              </a:p>
              <a:p>
                <a:r>
                  <a:rPr lang="en-US" altLang="ko-KR" dirty="0"/>
                  <a:t>Initialize hash buffer</a:t>
                </a:r>
              </a:p>
              <a:p>
                <a:pPr lvl="1"/>
                <a:r>
                  <a:rPr lang="en-US" altLang="ko-KR" dirty="0"/>
                  <a:t>D</a:t>
                </a:r>
              </a:p>
              <a:p>
                <a:pPr lvl="1"/>
                <a:endParaRPr lang="en-US" altLang="ko-KR" dirty="0"/>
              </a:p>
            </p:txBody>
          </p:sp>
        </mc:Choice>
        <mc:Fallback>
          <p:sp>
            <p:nvSpPr>
              <p:cNvPr id="5" name="내용 개체 틀 4">
                <a:extLst>
                  <a:ext uri="{FF2B5EF4-FFF2-40B4-BE49-F238E27FC236}">
                    <a16:creationId xmlns:a16="http://schemas.microsoft.com/office/drawing/2014/main" id="{F4B02481-852F-42DE-8B48-F4C3BB3DA896}"/>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ko-KR" altLang="en-US">
                    <a:noFill/>
                  </a:rPr>
                  <a:t> </a:t>
                </a:r>
              </a:p>
            </p:txBody>
          </p:sp>
        </mc:Fallback>
      </mc:AlternateContent>
      <p:pic>
        <p:nvPicPr>
          <p:cNvPr id="7" name="그림 6">
            <a:extLst>
              <a:ext uri="{FF2B5EF4-FFF2-40B4-BE49-F238E27FC236}">
                <a16:creationId xmlns:a16="http://schemas.microsoft.com/office/drawing/2014/main" id="{FF97B060-D2D7-4341-9E4E-53C7ECC52DF8}"/>
              </a:ext>
            </a:extLst>
          </p:cNvPr>
          <p:cNvPicPr>
            <a:picLocks noChangeAspect="1"/>
          </p:cNvPicPr>
          <p:nvPr/>
        </p:nvPicPr>
        <p:blipFill>
          <a:blip r:embed="rId3"/>
          <a:stretch>
            <a:fillRect/>
          </a:stretch>
        </p:blipFill>
        <p:spPr>
          <a:xfrm>
            <a:off x="1498424" y="5548230"/>
            <a:ext cx="3251376" cy="840137"/>
          </a:xfrm>
          <a:prstGeom prst="rect">
            <a:avLst/>
          </a:prstGeom>
        </p:spPr>
      </p:pic>
      <p:pic>
        <p:nvPicPr>
          <p:cNvPr id="13" name="내용 개체 틀 12">
            <a:extLst>
              <a:ext uri="{FF2B5EF4-FFF2-40B4-BE49-F238E27FC236}">
                <a16:creationId xmlns:a16="http://schemas.microsoft.com/office/drawing/2014/main" id="{C426235B-6DA6-40E5-ABB0-B29B1ABBD3FE}"/>
              </a:ext>
            </a:extLst>
          </p:cNvPr>
          <p:cNvPicPr>
            <a:picLocks noGrp="1" noChangeAspect="1"/>
          </p:cNvPicPr>
          <p:nvPr>
            <p:ph sz="half" idx="2"/>
          </p:nvPr>
        </p:nvPicPr>
        <p:blipFill>
          <a:blip r:embed="rId4"/>
          <a:stretch>
            <a:fillRect/>
          </a:stretch>
        </p:blipFill>
        <p:spPr>
          <a:xfrm>
            <a:off x="6172200" y="3839552"/>
            <a:ext cx="5181600" cy="636221"/>
          </a:xfrm>
        </p:spPr>
      </p:pic>
    </p:spTree>
    <p:extLst>
      <p:ext uri="{BB962C8B-B14F-4D97-AF65-F5344CB8AC3E}">
        <p14:creationId xmlns:p14="http://schemas.microsoft.com/office/powerpoint/2010/main" val="4152768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3BD29CA-2865-4599-8A29-E8CED33407CD}"/>
              </a:ext>
            </a:extLst>
          </p:cNvPr>
          <p:cNvSpPr>
            <a:spLocks noGrp="1"/>
          </p:cNvSpPr>
          <p:nvPr>
            <p:ph type="title"/>
          </p:nvPr>
        </p:nvSpPr>
        <p:spPr/>
        <p:txBody>
          <a:bodyPr/>
          <a:lstStyle/>
          <a:p>
            <a:r>
              <a:rPr lang="en-US" altLang="ko-KR" dirty="0"/>
              <a:t>SHA-512 Logic #2</a:t>
            </a:r>
            <a:endParaRPr lang="ko-KR" altLang="en-US" dirty="0"/>
          </a:p>
        </p:txBody>
      </p:sp>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3EEFBDA4-BBD6-446D-B2F0-80BB59D96CE9}"/>
                  </a:ext>
                </a:extLst>
              </p:cNvPr>
              <p:cNvSpPr>
                <a:spLocks noGrp="1"/>
              </p:cNvSpPr>
              <p:nvPr>
                <p:ph sz="half" idx="1"/>
              </p:nvPr>
            </p:nvSpPr>
            <p:spPr/>
            <p:txBody>
              <a:bodyPr/>
              <a:lstStyle/>
              <a:p>
                <a:r>
                  <a:rPr lang="en-US" altLang="ko-KR" dirty="0"/>
                  <a:t>Process message in 1024-bit blocks</a:t>
                </a:r>
              </a:p>
              <a:p>
                <a:pPr lvl="1"/>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𝑊</m:t>
                        </m:r>
                      </m:e>
                      <m:sub>
                        <m:r>
                          <a:rPr lang="en-US" altLang="ko-KR" b="0" i="1" smtClean="0">
                            <a:latin typeface="Cambria Math" panose="02040503050406030204" pitchFamily="18" charset="0"/>
                          </a:rPr>
                          <m:t>𝑖</m:t>
                        </m:r>
                      </m:sub>
                    </m:sSub>
                  </m:oMath>
                </a14:m>
                <a:r>
                  <a:rPr lang="ko-KR" altLang="en-US" dirty="0"/>
                  <a:t> </a:t>
                </a:r>
                <a:r>
                  <a:rPr lang="en-US" altLang="ko-KR" dirty="0"/>
                  <a:t>is derived from plaintext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𝑖</m:t>
                        </m:r>
                      </m:sub>
                    </m:sSub>
                  </m:oMath>
                </a14:m>
                <a:endParaRPr lang="en-US" altLang="ko-KR" dirty="0"/>
              </a:p>
              <a:p>
                <a:pPr lvl="1"/>
                <a:r>
                  <a:rPr lang="en-US" altLang="ko-KR" dirty="0"/>
                  <a:t>Previous hash value is used</a:t>
                </a:r>
              </a:p>
              <a:p>
                <a:pPr lvl="1"/>
                <a:r>
                  <a:rPr lang="en-US" altLang="ko-KR" dirty="0"/>
                  <a:t>Hash buffer </a:t>
                </a:r>
                <a14:m>
                  <m:oMath xmlns:m="http://schemas.openxmlformats.org/officeDocument/2006/math">
                    <m:r>
                      <a:rPr lang="en-US" altLang="ko-KR" b="0" i="1" smtClean="0">
                        <a:latin typeface="Cambria Math" panose="02040503050406030204" pitchFamily="18" charset="0"/>
                      </a:rPr>
                      <m:t>𝑎𝑏𝑐𝑑𝑒𝑓𝑔h</m:t>
                    </m:r>
                  </m:oMath>
                </a14:m>
                <a:r>
                  <a:rPr lang="en-US" altLang="ko-KR" dirty="0"/>
                  <a:t> is used</a:t>
                </a:r>
              </a:p>
              <a:p>
                <a:pPr lvl="1"/>
                <a:r>
                  <a:rPr lang="en-US" altLang="ko-KR" dirty="0"/>
                  <a:t>Fractional parts of the cube roots of the first prime numbers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𝑖</m:t>
                        </m:r>
                      </m:sub>
                    </m:sSub>
                  </m:oMath>
                </a14:m>
                <a:r>
                  <a:rPr lang="en-US" altLang="ko-KR" dirty="0"/>
                  <a:t> is also added</a:t>
                </a:r>
              </a:p>
              <a:p>
                <a:r>
                  <a:rPr lang="en-US" altLang="ko-KR" dirty="0"/>
                  <a:t>The output of the 80</a:t>
                </a:r>
                <a:r>
                  <a:rPr lang="en-US" altLang="ko-KR" baseline="30000" dirty="0"/>
                  <a:t>th</a:t>
                </a:r>
                <a:r>
                  <a:rPr lang="en-US" altLang="ko-KR" dirty="0"/>
                  <a:t> round is added to the input of the previous round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Sub>
                  </m:oMath>
                </a14:m>
                <a:r>
                  <a:rPr lang="en-US" altLang="ko-KR" dirty="0"/>
                  <a:t> modulo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2</m:t>
                        </m:r>
                      </m:e>
                      <m:sup>
                        <m:r>
                          <a:rPr lang="en-US" altLang="ko-KR" b="0" i="1" smtClean="0">
                            <a:latin typeface="Cambria Math" panose="02040503050406030204" pitchFamily="18" charset="0"/>
                          </a:rPr>
                          <m:t>64</m:t>
                        </m:r>
                      </m:sup>
                    </m:sSup>
                  </m:oMath>
                </a14:m>
                <a:endParaRPr lang="en-US" altLang="ko-KR" dirty="0"/>
              </a:p>
            </p:txBody>
          </p:sp>
        </mc:Choice>
        <mc:Fallback xmlns="">
          <p:sp>
            <p:nvSpPr>
              <p:cNvPr id="2" name="내용 개체 틀 1">
                <a:extLst>
                  <a:ext uri="{FF2B5EF4-FFF2-40B4-BE49-F238E27FC236}">
                    <a16:creationId xmlns:a16="http://schemas.microsoft.com/office/drawing/2014/main" id="{3EEFBDA4-BBD6-446D-B2F0-80BB59D96CE9}"/>
                  </a:ext>
                </a:extLst>
              </p:cNvPr>
              <p:cNvSpPr>
                <a:spLocks noGrp="1" noRot="1" noChangeAspect="1" noMove="1" noResize="1" noEditPoints="1" noAdjustHandles="1" noChangeArrowheads="1" noChangeShapeType="1" noTextEdit="1"/>
              </p:cNvSpPr>
              <p:nvPr>
                <p:ph sz="half" idx="1"/>
              </p:nvPr>
            </p:nvSpPr>
            <p:spPr>
              <a:blipFill>
                <a:blip r:embed="rId2"/>
                <a:stretch>
                  <a:fillRect l="-1059" r="-1882"/>
                </a:stretch>
              </a:blipFill>
            </p:spPr>
            <p:txBody>
              <a:bodyPr/>
              <a:lstStyle/>
              <a:p>
                <a:r>
                  <a:rPr lang="ko-KR" altLang="en-US">
                    <a:noFill/>
                  </a:rPr>
                  <a:t> </a:t>
                </a:r>
              </a:p>
            </p:txBody>
          </p:sp>
        </mc:Fallback>
      </mc:AlternateContent>
      <p:pic>
        <p:nvPicPr>
          <p:cNvPr id="7" name="내용 개체 틀 6">
            <a:extLst>
              <a:ext uri="{FF2B5EF4-FFF2-40B4-BE49-F238E27FC236}">
                <a16:creationId xmlns:a16="http://schemas.microsoft.com/office/drawing/2014/main" id="{0BF5EE55-9526-43A0-8F09-FA5F6609D1DA}"/>
              </a:ext>
            </a:extLst>
          </p:cNvPr>
          <p:cNvPicPr>
            <a:picLocks noGrp="1" noChangeAspect="1"/>
          </p:cNvPicPr>
          <p:nvPr>
            <p:ph sz="half" idx="2"/>
          </p:nvPr>
        </p:nvPicPr>
        <p:blipFill>
          <a:blip r:embed="rId3"/>
          <a:stretch>
            <a:fillRect/>
          </a:stretch>
        </p:blipFill>
        <p:spPr>
          <a:xfrm>
            <a:off x="6865855" y="638431"/>
            <a:ext cx="4760087" cy="5851270"/>
          </a:xfrm>
        </p:spPr>
      </p:pic>
    </p:spTree>
    <p:extLst>
      <p:ext uri="{BB962C8B-B14F-4D97-AF65-F5344CB8AC3E}">
        <p14:creationId xmlns:p14="http://schemas.microsoft.com/office/powerpoint/2010/main" val="1628374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BEF44F2-546F-4119-9F07-933BE77B796C}"/>
              </a:ext>
            </a:extLst>
          </p:cNvPr>
          <p:cNvSpPr>
            <a:spLocks noGrp="1"/>
          </p:cNvSpPr>
          <p:nvPr>
            <p:ph type="title"/>
          </p:nvPr>
        </p:nvSpPr>
        <p:spPr/>
        <p:txBody>
          <a:bodyPr/>
          <a:lstStyle/>
          <a:p>
            <a:r>
              <a:rPr lang="en-US" altLang="ko-KR" dirty="0"/>
              <a:t>SHA-512 Logic #3</a:t>
            </a:r>
            <a:endParaRPr lang="ko-KR" altLang="en-US" dirty="0"/>
          </a:p>
        </p:txBody>
      </p:sp>
      <mc:AlternateContent xmlns:mc="http://schemas.openxmlformats.org/markup-compatibility/2006" xmlns:a14="http://schemas.microsoft.com/office/drawing/2010/main">
        <mc:Choice Requires="a14">
          <p:sp>
            <p:nvSpPr>
              <p:cNvPr id="6" name="내용 개체 틀 5">
                <a:extLst>
                  <a:ext uri="{FF2B5EF4-FFF2-40B4-BE49-F238E27FC236}">
                    <a16:creationId xmlns:a16="http://schemas.microsoft.com/office/drawing/2014/main" id="{4834565F-EE8D-47F1-BE9C-8CBCB6679D71}"/>
                  </a:ext>
                </a:extLst>
              </p:cNvPr>
              <p:cNvSpPr>
                <a:spLocks noGrp="1"/>
              </p:cNvSpPr>
              <p:nvPr>
                <p:ph sz="half" idx="1"/>
              </p:nvPr>
            </p:nvSpPr>
            <p:spPr/>
            <p:txBody>
              <a:bodyPr/>
              <a:lstStyle/>
              <a:p>
                <a:r>
                  <a:rPr lang="en-US" altLang="ko-KR" dirty="0"/>
                  <a:t>Output</a:t>
                </a:r>
              </a:p>
              <a:p>
                <a:pPr lvl="1"/>
                <a:r>
                  <a:rPr lang="en-US" altLang="ko-KR" dirty="0"/>
                  <a:t>512 bit message digest</a:t>
                </a:r>
              </a:p>
              <a:p>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𝐼𝑉</m:t>
                    </m:r>
                  </m:oMath>
                </a14:m>
                <a:endParaRPr lang="en-US" altLang="ko-KR" dirty="0"/>
              </a:p>
              <a:p>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 </m:t>
                        </m:r>
                        <m:r>
                          <a:rPr lang="en-US" altLang="ko-KR" b="0" i="1" smtClean="0">
                            <a:latin typeface="Cambria Math" panose="02040503050406030204" pitchFamily="18" charset="0"/>
                          </a:rPr>
                          <m:t>𝑆𝑈𝑀</m:t>
                        </m:r>
                      </m:e>
                      <m:sub>
                        <m:r>
                          <a:rPr lang="en-US" altLang="ko-KR" b="0" i="1" smtClean="0">
                            <a:latin typeface="Cambria Math" panose="02040503050406030204" pitchFamily="18" charset="0"/>
                          </a:rPr>
                          <m:t>64</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𝑎𝑏𝑐𝑑𝑒𝑓𝑔h</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oMath>
                </a14:m>
                <a:endParaRPr lang="en-US" altLang="ko-KR" dirty="0"/>
              </a:p>
              <a:p>
                <a14:m>
                  <m:oMath xmlns:m="http://schemas.openxmlformats.org/officeDocument/2006/math">
                    <m:r>
                      <a:rPr lang="en-US" altLang="ko-KR" b="0" i="1" smtClean="0">
                        <a:latin typeface="Cambria Math" panose="02040503050406030204" pitchFamily="18" charset="0"/>
                      </a:rPr>
                      <m:t>𝑀𝐷</m:t>
                    </m:r>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𝑁</m:t>
                        </m:r>
                      </m:sub>
                    </m:sSub>
                  </m:oMath>
                </a14:m>
                <a:endParaRPr lang="en-US" altLang="ko-KR" dirty="0"/>
              </a:p>
              <a:p>
                <a:pPr marL="411463" lvl="1" indent="0">
                  <a:buNone/>
                </a:pPr>
                <a:endParaRPr lang="ko-KR" altLang="en-US" dirty="0"/>
              </a:p>
              <a:p>
                <a:endParaRPr lang="ko-KR" altLang="en-US" dirty="0"/>
              </a:p>
            </p:txBody>
          </p:sp>
        </mc:Choice>
        <mc:Fallback xmlns="">
          <p:sp>
            <p:nvSpPr>
              <p:cNvPr id="6" name="내용 개체 틀 5">
                <a:extLst>
                  <a:ext uri="{FF2B5EF4-FFF2-40B4-BE49-F238E27FC236}">
                    <a16:creationId xmlns:a16="http://schemas.microsoft.com/office/drawing/2014/main" id="{4834565F-EE8D-47F1-BE9C-8CBCB6679D71}"/>
                  </a:ext>
                </a:extLst>
              </p:cNvPr>
              <p:cNvSpPr>
                <a:spLocks noGrp="1" noRot="1" noChangeAspect="1" noMove="1" noResize="1" noEditPoints="1" noAdjustHandles="1" noChangeArrowheads="1" noChangeShapeType="1" noTextEdit="1"/>
              </p:cNvSpPr>
              <p:nvPr>
                <p:ph sz="half" idx="1"/>
              </p:nvPr>
            </p:nvSpPr>
            <p:spPr>
              <a:blipFill>
                <a:blip r:embed="rId2"/>
                <a:stretch>
                  <a:fillRect l="-1059"/>
                </a:stretch>
              </a:blipFill>
            </p:spPr>
            <p:txBody>
              <a:bodyPr/>
              <a:lstStyle/>
              <a:p>
                <a:r>
                  <a:rPr lang="ko-KR" altLang="en-US">
                    <a:noFill/>
                  </a:rPr>
                  <a:t> </a:t>
                </a:r>
              </a:p>
            </p:txBody>
          </p:sp>
        </mc:Fallback>
      </mc:AlternateContent>
      <p:pic>
        <p:nvPicPr>
          <p:cNvPr id="9" name="내용 개체 틀 8">
            <a:extLst>
              <a:ext uri="{FF2B5EF4-FFF2-40B4-BE49-F238E27FC236}">
                <a16:creationId xmlns:a16="http://schemas.microsoft.com/office/drawing/2014/main" id="{7FF32712-5A29-47B5-BDB6-4F820D2CBE80}"/>
              </a:ext>
            </a:extLst>
          </p:cNvPr>
          <p:cNvPicPr>
            <a:picLocks noGrp="1" noChangeAspect="1"/>
          </p:cNvPicPr>
          <p:nvPr>
            <p:ph sz="half" idx="2"/>
          </p:nvPr>
        </p:nvPicPr>
        <p:blipFill>
          <a:blip r:embed="rId3"/>
          <a:stretch>
            <a:fillRect/>
          </a:stretch>
        </p:blipFill>
        <p:spPr>
          <a:xfrm>
            <a:off x="6172200" y="3234709"/>
            <a:ext cx="5181600" cy="1845907"/>
          </a:xfrm>
        </p:spPr>
      </p:pic>
    </p:spTree>
    <p:extLst>
      <p:ext uri="{BB962C8B-B14F-4D97-AF65-F5344CB8AC3E}">
        <p14:creationId xmlns:p14="http://schemas.microsoft.com/office/powerpoint/2010/main" val="703909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90337D-A6AC-4953-81E9-80CD7EF71FCA}"/>
              </a:ext>
            </a:extLst>
          </p:cNvPr>
          <p:cNvSpPr>
            <a:spLocks noGrp="1"/>
          </p:cNvSpPr>
          <p:nvPr>
            <p:ph type="title"/>
          </p:nvPr>
        </p:nvSpPr>
        <p:spPr/>
        <p:txBody>
          <a:bodyPr/>
          <a:lstStyle/>
          <a:p>
            <a:r>
              <a:rPr lang="en-US" altLang="ko-KR" dirty="0"/>
              <a:t>SHA-512 Round Function</a:t>
            </a:r>
            <a:endParaRPr lang="ko-KR" altLang="en-US" dirty="0"/>
          </a:p>
        </p:txBody>
      </p:sp>
      <p:sp>
        <p:nvSpPr>
          <p:cNvPr id="3" name="내용 개체 틀 2">
            <a:extLst>
              <a:ext uri="{FF2B5EF4-FFF2-40B4-BE49-F238E27FC236}">
                <a16:creationId xmlns:a16="http://schemas.microsoft.com/office/drawing/2014/main" id="{EFD030A5-A696-4CB7-9976-1D1EB9CF630C}"/>
              </a:ext>
            </a:extLst>
          </p:cNvPr>
          <p:cNvSpPr>
            <a:spLocks noGrp="1"/>
          </p:cNvSpPr>
          <p:nvPr>
            <p:ph sz="half" idx="1"/>
          </p:nvPr>
        </p:nvSpPr>
        <p:spPr/>
        <p:txBody>
          <a:bodyPr/>
          <a:lstStyle/>
          <a:p>
            <a:r>
              <a:rPr lang="en-US" altLang="ko-KR" dirty="0"/>
              <a:t>SHA-512 round function has the property that every bit of the hash code is a function of every input</a:t>
            </a:r>
          </a:p>
          <a:p>
            <a:r>
              <a:rPr lang="en-US" altLang="ko-KR" dirty="0"/>
              <a:t>This complex mechanism produces results that are well mixed</a:t>
            </a:r>
          </a:p>
          <a:p>
            <a:endParaRPr lang="ko-KR" altLang="en-US" dirty="0"/>
          </a:p>
        </p:txBody>
      </p:sp>
      <p:pic>
        <p:nvPicPr>
          <p:cNvPr id="6" name="내용 개체 틀 5">
            <a:extLst>
              <a:ext uri="{FF2B5EF4-FFF2-40B4-BE49-F238E27FC236}">
                <a16:creationId xmlns:a16="http://schemas.microsoft.com/office/drawing/2014/main" id="{7FAC0304-7286-448C-8677-C3C91CC73517}"/>
              </a:ext>
            </a:extLst>
          </p:cNvPr>
          <p:cNvPicPr>
            <a:picLocks noGrp="1" noChangeAspect="1"/>
          </p:cNvPicPr>
          <p:nvPr>
            <p:ph sz="half" idx="2"/>
          </p:nvPr>
        </p:nvPicPr>
        <p:blipFill>
          <a:blip r:embed="rId2"/>
          <a:stretch>
            <a:fillRect/>
          </a:stretch>
        </p:blipFill>
        <p:spPr>
          <a:xfrm>
            <a:off x="6019800" y="1825625"/>
            <a:ext cx="5745681" cy="4248701"/>
          </a:xfrm>
        </p:spPr>
      </p:pic>
    </p:spTree>
    <p:extLst>
      <p:ext uri="{BB962C8B-B14F-4D97-AF65-F5344CB8AC3E}">
        <p14:creationId xmlns:p14="http://schemas.microsoft.com/office/powerpoint/2010/main" val="130881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72709A01-92F4-487B-ADED-6731A33121EC}"/>
              </a:ext>
            </a:extLst>
          </p:cNvPr>
          <p:cNvSpPr>
            <a:spLocks noGrp="1"/>
          </p:cNvSpPr>
          <p:nvPr>
            <p:ph type="title"/>
          </p:nvPr>
        </p:nvSpPr>
        <p:spPr/>
        <p:txBody>
          <a:bodyPr/>
          <a:lstStyle/>
          <a:p>
            <a:r>
              <a:rPr lang="en-US" altLang="ko-KR" dirty="0"/>
              <a:t>Appendix A, SHA-512 Round Function</a:t>
            </a:r>
            <a:endParaRPr lang="ko-KR" altLang="en-US" dirty="0"/>
          </a:p>
        </p:txBody>
      </p:sp>
      <p:pic>
        <p:nvPicPr>
          <p:cNvPr id="8" name="내용 개체 틀 7">
            <a:extLst>
              <a:ext uri="{FF2B5EF4-FFF2-40B4-BE49-F238E27FC236}">
                <a16:creationId xmlns:a16="http://schemas.microsoft.com/office/drawing/2014/main" id="{69208DDC-797C-4496-BE65-A1DF83440301}"/>
              </a:ext>
            </a:extLst>
          </p:cNvPr>
          <p:cNvPicPr>
            <a:picLocks noGrp="1" noChangeAspect="1"/>
          </p:cNvPicPr>
          <p:nvPr>
            <p:ph sz="half" idx="1"/>
          </p:nvPr>
        </p:nvPicPr>
        <p:blipFill>
          <a:blip r:embed="rId2"/>
          <a:stretch>
            <a:fillRect/>
          </a:stretch>
        </p:blipFill>
        <p:spPr>
          <a:xfrm>
            <a:off x="838200" y="1930582"/>
            <a:ext cx="5181600" cy="4454161"/>
          </a:xfrm>
        </p:spPr>
      </p:pic>
      <p:pic>
        <p:nvPicPr>
          <p:cNvPr id="11" name="내용 개체 틀 10">
            <a:extLst>
              <a:ext uri="{FF2B5EF4-FFF2-40B4-BE49-F238E27FC236}">
                <a16:creationId xmlns:a16="http://schemas.microsoft.com/office/drawing/2014/main" id="{CA6E95C7-CF4F-4711-83A9-61BBCA4D8185}"/>
              </a:ext>
            </a:extLst>
          </p:cNvPr>
          <p:cNvPicPr>
            <a:picLocks noGrp="1" noChangeAspect="1"/>
          </p:cNvPicPr>
          <p:nvPr>
            <p:ph sz="half" idx="2"/>
          </p:nvPr>
        </p:nvPicPr>
        <p:blipFill>
          <a:blip r:embed="rId3"/>
          <a:stretch>
            <a:fillRect/>
          </a:stretch>
        </p:blipFill>
        <p:spPr>
          <a:xfrm>
            <a:off x="6172200" y="3745226"/>
            <a:ext cx="5181600" cy="824873"/>
          </a:xfrm>
        </p:spPr>
      </p:pic>
    </p:spTree>
    <p:extLst>
      <p:ext uri="{BB962C8B-B14F-4D97-AF65-F5344CB8AC3E}">
        <p14:creationId xmlns:p14="http://schemas.microsoft.com/office/powerpoint/2010/main" val="1779916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제목 4">
                <a:extLst>
                  <a:ext uri="{FF2B5EF4-FFF2-40B4-BE49-F238E27FC236}">
                    <a16:creationId xmlns:a16="http://schemas.microsoft.com/office/drawing/2014/main" id="{337D256A-E592-42BB-A1D9-77A0F1523F9A}"/>
                  </a:ext>
                </a:extLst>
              </p:cNvPr>
              <p:cNvSpPr>
                <a:spLocks noGrp="1"/>
              </p:cNvSpPr>
              <p:nvPr>
                <p:ph type="title"/>
              </p:nvPr>
            </p:nvSpPr>
            <p:spPr/>
            <p:txBody>
              <a:bodyPr/>
              <a:lstStyle/>
              <a:p>
                <a:r>
                  <a:rPr lang="en-US" altLang="ko-KR" dirty="0"/>
                  <a:t>Appendix B, SHA-512 </a:t>
                </a:r>
                <a14:m>
                  <m:oMath xmlns:m="http://schemas.openxmlformats.org/officeDocument/2006/math">
                    <m:r>
                      <a:rPr lang="en-US" altLang="ko-KR" b="0" i="1" smtClean="0">
                        <a:latin typeface="Cambria Math" panose="02040503050406030204" pitchFamily="18" charset="0"/>
                      </a:rPr>
                      <m:t>𝑊</m:t>
                    </m:r>
                  </m:oMath>
                </a14:m>
                <a:r>
                  <a:rPr lang="ko-KR" altLang="en-US" dirty="0"/>
                  <a:t> </a:t>
                </a:r>
                <a:r>
                  <a:rPr lang="en-US" altLang="ko-KR" dirty="0"/>
                  <a:t>derivation</a:t>
                </a:r>
                <a:endParaRPr lang="ko-KR" altLang="en-US" dirty="0"/>
              </a:p>
            </p:txBody>
          </p:sp>
        </mc:Choice>
        <mc:Fallback xmlns="">
          <p:sp>
            <p:nvSpPr>
              <p:cNvPr id="5" name="제목 4">
                <a:extLst>
                  <a:ext uri="{FF2B5EF4-FFF2-40B4-BE49-F238E27FC236}">
                    <a16:creationId xmlns:a16="http://schemas.microsoft.com/office/drawing/2014/main" id="{337D256A-E592-42BB-A1D9-77A0F1523F9A}"/>
                  </a:ext>
                </a:extLst>
              </p:cNvPr>
              <p:cNvSpPr>
                <a:spLocks noGrp="1" noRot="1" noChangeAspect="1" noMove="1" noResize="1" noEditPoints="1" noAdjustHandles="1" noChangeArrowheads="1" noChangeShapeType="1" noTextEdit="1"/>
              </p:cNvSpPr>
              <p:nvPr>
                <p:ph type="title"/>
              </p:nvPr>
            </p:nvSpPr>
            <p:spPr>
              <a:blipFill>
                <a:blip r:embed="rId2"/>
                <a:stretch>
                  <a:fillRect l="-2087"/>
                </a:stretch>
              </a:blipFill>
            </p:spPr>
            <p:txBody>
              <a:bodyPr/>
              <a:lstStyle/>
              <a:p>
                <a:r>
                  <a:rPr lang="ko-KR" altLang="en-US">
                    <a:noFill/>
                  </a:rPr>
                  <a:t> </a:t>
                </a:r>
              </a:p>
            </p:txBody>
          </p:sp>
        </mc:Fallback>
      </mc:AlternateContent>
      <p:pic>
        <p:nvPicPr>
          <p:cNvPr id="12" name="내용 개체 틀 11">
            <a:extLst>
              <a:ext uri="{FF2B5EF4-FFF2-40B4-BE49-F238E27FC236}">
                <a16:creationId xmlns:a16="http://schemas.microsoft.com/office/drawing/2014/main" id="{E5147252-E765-4264-8247-4C52BD5CA674}"/>
              </a:ext>
            </a:extLst>
          </p:cNvPr>
          <p:cNvPicPr>
            <a:picLocks noGrp="1" noChangeAspect="1"/>
          </p:cNvPicPr>
          <p:nvPr>
            <p:ph sz="half" idx="1"/>
          </p:nvPr>
        </p:nvPicPr>
        <p:blipFill>
          <a:blip r:embed="rId3"/>
          <a:stretch>
            <a:fillRect/>
          </a:stretch>
        </p:blipFill>
        <p:spPr>
          <a:xfrm>
            <a:off x="838200" y="3225805"/>
            <a:ext cx="5181600" cy="1863714"/>
          </a:xfrm>
        </p:spPr>
      </p:pic>
      <p:pic>
        <p:nvPicPr>
          <p:cNvPr id="10" name="내용 개체 틀 9">
            <a:extLst>
              <a:ext uri="{FF2B5EF4-FFF2-40B4-BE49-F238E27FC236}">
                <a16:creationId xmlns:a16="http://schemas.microsoft.com/office/drawing/2014/main" id="{8454307D-76AF-4BD8-AAF8-07DE0744C1F5}"/>
              </a:ext>
            </a:extLst>
          </p:cNvPr>
          <p:cNvPicPr>
            <a:picLocks noGrp="1" noChangeAspect="1"/>
          </p:cNvPicPr>
          <p:nvPr>
            <p:ph sz="half" idx="2"/>
          </p:nvPr>
        </p:nvPicPr>
        <p:blipFill>
          <a:blip r:embed="rId4"/>
          <a:stretch>
            <a:fillRect/>
          </a:stretch>
        </p:blipFill>
        <p:spPr>
          <a:xfrm>
            <a:off x="6172200" y="3216454"/>
            <a:ext cx="5181600" cy="1882416"/>
          </a:xfrm>
        </p:spPr>
      </p:pic>
    </p:spTree>
    <p:extLst>
      <p:ext uri="{BB962C8B-B14F-4D97-AF65-F5344CB8AC3E}">
        <p14:creationId xmlns:p14="http://schemas.microsoft.com/office/powerpoint/2010/main" val="862913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AC7DDA-F671-4B74-B7D5-B5A6C3F51C20}"/>
              </a:ext>
            </a:extLst>
          </p:cNvPr>
          <p:cNvSpPr>
            <a:spLocks noGrp="1"/>
          </p:cNvSpPr>
          <p:nvPr>
            <p:ph type="title"/>
          </p:nvPr>
        </p:nvSpPr>
        <p:spPr/>
        <p:txBody>
          <a:bodyPr/>
          <a:lstStyle/>
          <a:p>
            <a:r>
              <a:rPr lang="en-US" altLang="ko-KR" dirty="0"/>
              <a:t>Conclusion</a:t>
            </a:r>
            <a:endParaRPr lang="ko-KR" altLang="en-US" dirty="0"/>
          </a:p>
        </p:txBody>
      </p:sp>
      <p:sp>
        <p:nvSpPr>
          <p:cNvPr id="4" name="내용 개체 틀 3">
            <a:extLst>
              <a:ext uri="{FF2B5EF4-FFF2-40B4-BE49-F238E27FC236}">
                <a16:creationId xmlns:a16="http://schemas.microsoft.com/office/drawing/2014/main" id="{261B9F21-2FA1-4637-BC06-34C9FEFFB554}"/>
              </a:ext>
            </a:extLst>
          </p:cNvPr>
          <p:cNvSpPr>
            <a:spLocks noGrp="1"/>
          </p:cNvSpPr>
          <p:nvPr>
            <p:ph idx="1"/>
          </p:nvPr>
        </p:nvSpPr>
        <p:spPr/>
        <p:txBody>
          <a:bodyPr/>
          <a:lstStyle/>
          <a:p>
            <a:r>
              <a:rPr lang="en-US" altLang="ko-KR" dirty="0"/>
              <a:t>Summarize the applications of cryptographic hash functions</a:t>
            </a:r>
          </a:p>
          <a:p>
            <a:r>
              <a:rPr lang="en-US" altLang="ko-KR" dirty="0"/>
              <a:t>Preimage resistant, second preimage resistant, collision resistant</a:t>
            </a:r>
          </a:p>
          <a:p>
            <a:r>
              <a:rPr lang="en-US" altLang="ko-KR" dirty="0"/>
              <a:t>Birthday paradox</a:t>
            </a:r>
          </a:p>
          <a:p>
            <a:r>
              <a:rPr lang="en-US" altLang="ko-KR" dirty="0"/>
              <a:t>Basic Structure of cryptographic </a:t>
            </a:r>
            <a:r>
              <a:rPr lang="en-US" altLang="ko-KR"/>
              <a:t>hash functions</a:t>
            </a:r>
          </a:p>
          <a:p>
            <a:r>
              <a:rPr lang="en-US" altLang="ko-KR" dirty="0"/>
              <a:t>CBC hash functions</a:t>
            </a:r>
          </a:p>
          <a:p>
            <a:r>
              <a:rPr lang="en-US" altLang="ko-KR" dirty="0"/>
              <a:t>SHA-512</a:t>
            </a:r>
          </a:p>
        </p:txBody>
      </p:sp>
    </p:spTree>
    <p:extLst>
      <p:ext uri="{BB962C8B-B14F-4D97-AF65-F5344CB8AC3E}">
        <p14:creationId xmlns:p14="http://schemas.microsoft.com/office/powerpoint/2010/main" val="129190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1AAF8349-E61A-4B78-B2D8-7B4E380C5D2D}"/>
              </a:ext>
            </a:extLst>
          </p:cNvPr>
          <p:cNvSpPr>
            <a:spLocks noGrp="1"/>
          </p:cNvSpPr>
          <p:nvPr>
            <p:ph type="title"/>
          </p:nvPr>
        </p:nvSpPr>
        <p:spPr/>
        <p:txBody>
          <a:bodyPr/>
          <a:lstStyle/>
          <a:p>
            <a:r>
              <a:rPr lang="en-US" altLang="ko-KR" dirty="0"/>
              <a:t>11.1 Applications of Cryptographic Hash Functions</a:t>
            </a:r>
            <a:endParaRPr lang="ko-KR" altLang="en-US" dirty="0"/>
          </a:p>
        </p:txBody>
      </p:sp>
      <p:sp>
        <p:nvSpPr>
          <p:cNvPr id="5" name="텍스트 개체 틀 4">
            <a:extLst>
              <a:ext uri="{FF2B5EF4-FFF2-40B4-BE49-F238E27FC236}">
                <a16:creationId xmlns:a16="http://schemas.microsoft.com/office/drawing/2014/main" id="{13335F8E-1DD0-450F-8B61-20F964DF8941}"/>
              </a:ext>
            </a:extLst>
          </p:cNvPr>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88855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D4560F3-877E-4AF9-8194-D003AF8D5F9F}"/>
              </a:ext>
            </a:extLst>
          </p:cNvPr>
          <p:cNvSpPr>
            <a:spLocks noGrp="1"/>
          </p:cNvSpPr>
          <p:nvPr>
            <p:ph type="title"/>
          </p:nvPr>
        </p:nvSpPr>
        <p:spPr/>
        <p:txBody>
          <a:bodyPr/>
          <a:lstStyle/>
          <a:p>
            <a:r>
              <a:rPr lang="en-US" altLang="ko-KR" dirty="0"/>
              <a:t>Message Authentication #1</a:t>
            </a:r>
            <a:endParaRPr lang="ko-KR" altLang="en-US" dirty="0"/>
          </a:p>
        </p:txBody>
      </p:sp>
      <mc:AlternateContent xmlns:mc="http://schemas.openxmlformats.org/markup-compatibility/2006" xmlns:a14="http://schemas.microsoft.com/office/drawing/2010/main">
        <mc:Choice Requires="a14">
          <p:sp>
            <p:nvSpPr>
              <p:cNvPr id="6" name="내용 개체 틀 5">
                <a:extLst>
                  <a:ext uri="{FF2B5EF4-FFF2-40B4-BE49-F238E27FC236}">
                    <a16:creationId xmlns:a16="http://schemas.microsoft.com/office/drawing/2014/main" id="{835869E9-EB6B-4359-B161-989D00598CA6}"/>
                  </a:ext>
                </a:extLst>
              </p:cNvPr>
              <p:cNvSpPr>
                <a:spLocks noGrp="1"/>
              </p:cNvSpPr>
              <p:nvPr>
                <p:ph sz="half" idx="1"/>
              </p:nvPr>
            </p:nvSpPr>
            <p:spPr/>
            <p:txBody>
              <a:bodyPr/>
              <a:lstStyle/>
              <a:p>
                <a:r>
                  <a:rPr lang="en-US" altLang="ko-KR" dirty="0"/>
                  <a:t>Meaning</a:t>
                </a:r>
              </a:p>
              <a:p>
                <a:pPr lvl="1"/>
                <a:r>
                  <a:rPr lang="en-US" altLang="ko-KR" dirty="0"/>
                  <a:t>A mechanism or service used to verify the integrity of  a message</a:t>
                </a:r>
              </a:p>
              <a:p>
                <a:pPr lvl="1"/>
                <a:r>
                  <a:rPr lang="en-US" altLang="ko-KR" dirty="0"/>
                  <a:t>Used to check the data integrity</a:t>
                </a:r>
              </a:p>
              <a:p>
                <a:r>
                  <a:rPr lang="en-US" altLang="ko-KR" dirty="0"/>
                  <a:t>Normal situation</a:t>
                </a:r>
              </a:p>
              <a:p>
                <a:pPr lvl="1"/>
                <a:r>
                  <a:rPr lang="en-US" altLang="ko-KR" dirty="0"/>
                  <a:t>Sender sends </a:t>
                </a:r>
                <a14:m>
                  <m:oMath xmlns:m="http://schemas.openxmlformats.org/officeDocument/2006/math">
                    <m:r>
                      <a:rPr lang="en-US" altLang="ko-KR" b="0" i="1" smtClean="0">
                        <a:latin typeface="Cambria Math" panose="02040503050406030204" pitchFamily="18" charset="0"/>
                      </a:rPr>
                      <m:t>𝑀</m:t>
                    </m:r>
                  </m:oMath>
                </a14:m>
                <a:r>
                  <a:rPr lang="en-US" altLang="ko-KR" dirty="0"/>
                  <a:t> and </a:t>
                </a:r>
                <a14:m>
                  <m:oMath xmlns:m="http://schemas.openxmlformats.org/officeDocument/2006/math">
                    <m:r>
                      <a:rPr lang="en-US" altLang="ko-KR" b="0" i="1" smtClean="0">
                        <a:latin typeface="Cambria Math" panose="02040503050406030204" pitchFamily="18" charset="0"/>
                      </a:rPr>
                      <m:t>𝐻</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𝑀</m:t>
                        </m:r>
                      </m:e>
                    </m:d>
                  </m:oMath>
                </a14:m>
                <a:endParaRPr lang="en-US" altLang="ko-KR" b="0" dirty="0"/>
              </a:p>
              <a:p>
                <a:pPr lvl="1"/>
                <a:r>
                  <a:rPr lang="en-US" altLang="ko-KR" dirty="0"/>
                  <a:t>Recipient authenticate the data by applying the </a:t>
                </a:r>
                <a14:m>
                  <m:oMath xmlns:m="http://schemas.openxmlformats.org/officeDocument/2006/math">
                    <m:r>
                      <a:rPr lang="en-US" altLang="ko-KR" b="0" i="1" smtClean="0">
                        <a:latin typeface="Cambria Math" panose="02040503050406030204" pitchFamily="18" charset="0"/>
                      </a:rPr>
                      <m:t>𝐻</m:t>
                    </m:r>
                    <m:r>
                      <a:rPr lang="en-US" altLang="ko-KR" b="0" i="1" smtClean="0">
                        <a:latin typeface="Cambria Math" panose="02040503050406030204" pitchFamily="18" charset="0"/>
                      </a:rPr>
                      <m:t>(</m:t>
                    </m:r>
                    <m:r>
                      <a:rPr lang="en-US" altLang="ko-KR" b="0" i="1" smtClean="0">
                        <a:latin typeface="Cambria Math" panose="02040503050406030204" pitchFamily="18" charset="0"/>
                      </a:rPr>
                      <m:t>𝑀</m:t>
                    </m:r>
                    <m:r>
                      <a:rPr lang="en-US" altLang="ko-KR" b="0" i="1" smtClean="0">
                        <a:latin typeface="Cambria Math" panose="02040503050406030204" pitchFamily="18" charset="0"/>
                      </a:rPr>
                      <m:t>)</m:t>
                    </m:r>
                  </m:oMath>
                </a14:m>
                <a:r>
                  <a:rPr lang="en-US" altLang="ko-KR" dirty="0"/>
                  <a:t> and compare it with the received hashed data</a:t>
                </a:r>
              </a:p>
              <a:p>
                <a:endParaRPr lang="ko-KR" altLang="en-US" dirty="0"/>
              </a:p>
            </p:txBody>
          </p:sp>
        </mc:Choice>
        <mc:Fallback xmlns="">
          <p:sp>
            <p:nvSpPr>
              <p:cNvPr id="6" name="내용 개체 틀 5">
                <a:extLst>
                  <a:ext uri="{FF2B5EF4-FFF2-40B4-BE49-F238E27FC236}">
                    <a16:creationId xmlns:a16="http://schemas.microsoft.com/office/drawing/2014/main" id="{835869E9-EB6B-4359-B161-989D00598CA6}"/>
                  </a:ext>
                </a:extLst>
              </p:cNvPr>
              <p:cNvSpPr>
                <a:spLocks noGrp="1" noRot="1" noChangeAspect="1" noMove="1" noResize="1" noEditPoints="1" noAdjustHandles="1" noChangeArrowheads="1" noChangeShapeType="1" noTextEdit="1"/>
              </p:cNvSpPr>
              <p:nvPr>
                <p:ph sz="half" idx="1"/>
              </p:nvPr>
            </p:nvSpPr>
            <p:spPr>
              <a:blipFill>
                <a:blip r:embed="rId2"/>
                <a:stretch>
                  <a:fillRect l="-1059" r="-1412"/>
                </a:stretch>
              </a:blipFill>
            </p:spPr>
            <p:txBody>
              <a:bodyPr/>
              <a:lstStyle/>
              <a:p>
                <a:r>
                  <a:rPr lang="ko-KR" altLang="en-US">
                    <a:noFill/>
                  </a:rPr>
                  <a:t> </a:t>
                </a:r>
              </a:p>
            </p:txBody>
          </p:sp>
        </mc:Fallback>
      </mc:AlternateContent>
      <p:pic>
        <p:nvPicPr>
          <p:cNvPr id="9" name="내용 개체 틀 8">
            <a:extLst>
              <a:ext uri="{FF2B5EF4-FFF2-40B4-BE49-F238E27FC236}">
                <a16:creationId xmlns:a16="http://schemas.microsoft.com/office/drawing/2014/main" id="{ACC17EB5-6DB7-4FD2-8151-4D7BFDDB58AD}"/>
              </a:ext>
            </a:extLst>
          </p:cNvPr>
          <p:cNvPicPr>
            <a:picLocks noGrp="1" noChangeAspect="1"/>
          </p:cNvPicPr>
          <p:nvPr>
            <p:ph sz="half" idx="2"/>
          </p:nvPr>
        </p:nvPicPr>
        <p:blipFill>
          <a:blip r:embed="rId3"/>
          <a:stretch>
            <a:fillRect/>
          </a:stretch>
        </p:blipFill>
        <p:spPr>
          <a:xfrm>
            <a:off x="6172200" y="2288482"/>
            <a:ext cx="5181600" cy="3738361"/>
          </a:xfrm>
        </p:spPr>
      </p:pic>
    </p:spTree>
    <p:extLst>
      <p:ext uri="{BB962C8B-B14F-4D97-AF65-F5344CB8AC3E}">
        <p14:creationId xmlns:p14="http://schemas.microsoft.com/office/powerpoint/2010/main" val="3086285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FB01F6F-EF40-4DC8-859A-B829FF8DDDBB}"/>
              </a:ext>
            </a:extLst>
          </p:cNvPr>
          <p:cNvSpPr>
            <a:spLocks noGrp="1"/>
          </p:cNvSpPr>
          <p:nvPr>
            <p:ph type="title"/>
          </p:nvPr>
        </p:nvSpPr>
        <p:spPr/>
        <p:txBody>
          <a:bodyPr/>
          <a:lstStyle/>
          <a:p>
            <a:r>
              <a:rPr lang="en-US" altLang="ko-KR" dirty="0"/>
              <a:t>Message Authentication #2</a:t>
            </a:r>
            <a:endParaRPr lang="ko-KR" altLang="en-US" dirty="0"/>
          </a:p>
        </p:txBody>
      </p:sp>
      <p:sp>
        <p:nvSpPr>
          <p:cNvPr id="5" name="내용 개체 틀 4">
            <a:extLst>
              <a:ext uri="{FF2B5EF4-FFF2-40B4-BE49-F238E27FC236}">
                <a16:creationId xmlns:a16="http://schemas.microsoft.com/office/drawing/2014/main" id="{485E80B9-CFFE-49CC-99E7-8108776DC7AA}"/>
              </a:ext>
            </a:extLst>
          </p:cNvPr>
          <p:cNvSpPr>
            <a:spLocks noGrp="1"/>
          </p:cNvSpPr>
          <p:nvPr>
            <p:ph sz="half" idx="1"/>
          </p:nvPr>
        </p:nvSpPr>
        <p:spPr/>
        <p:txBody>
          <a:bodyPr>
            <a:normAutofit/>
          </a:bodyPr>
          <a:lstStyle/>
          <a:p>
            <a:r>
              <a:rPr lang="en-US" altLang="ko-KR" dirty="0"/>
              <a:t>Hash value must be protected in a secure fashion</a:t>
            </a:r>
          </a:p>
          <a:p>
            <a:r>
              <a:rPr lang="en-US" altLang="ko-KR" dirty="0"/>
              <a:t>Attacker could change the data if data not protected</a:t>
            </a:r>
          </a:p>
          <a:p>
            <a:pPr lvl="1"/>
            <a:r>
              <a:rPr lang="en-US" altLang="ko-KR" dirty="0"/>
              <a:t>Darth change the data</a:t>
            </a:r>
          </a:p>
          <a:p>
            <a:pPr lvl="1"/>
            <a:r>
              <a:rPr lang="en-US" altLang="ko-KR" dirty="0"/>
              <a:t>Darth apply same hash function</a:t>
            </a:r>
          </a:p>
          <a:p>
            <a:pPr lvl="1"/>
            <a:r>
              <a:rPr lang="en-US" altLang="ko-KR" dirty="0"/>
              <a:t>Bob doesn’t know whether or not data is changed</a:t>
            </a:r>
          </a:p>
        </p:txBody>
      </p:sp>
      <p:pic>
        <p:nvPicPr>
          <p:cNvPr id="6" name="내용 개체 틀 5">
            <a:extLst>
              <a:ext uri="{FF2B5EF4-FFF2-40B4-BE49-F238E27FC236}">
                <a16:creationId xmlns:a16="http://schemas.microsoft.com/office/drawing/2014/main" id="{E67256C1-DE6F-4147-A895-CEE93F1FE801}"/>
              </a:ext>
            </a:extLst>
          </p:cNvPr>
          <p:cNvPicPr>
            <a:picLocks noGrp="1" noChangeAspect="1"/>
          </p:cNvPicPr>
          <p:nvPr>
            <p:ph sz="half" idx="2"/>
          </p:nvPr>
        </p:nvPicPr>
        <p:blipFill>
          <a:blip r:embed="rId2"/>
          <a:stretch>
            <a:fillRect/>
          </a:stretch>
        </p:blipFill>
        <p:spPr>
          <a:xfrm>
            <a:off x="6172200" y="2491584"/>
            <a:ext cx="5181600" cy="3332157"/>
          </a:xfrm>
        </p:spPr>
      </p:pic>
    </p:spTree>
    <p:extLst>
      <p:ext uri="{BB962C8B-B14F-4D97-AF65-F5344CB8AC3E}">
        <p14:creationId xmlns:p14="http://schemas.microsoft.com/office/powerpoint/2010/main" val="237472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FB01F6F-EF40-4DC8-859A-B829FF8DDDBB}"/>
              </a:ext>
            </a:extLst>
          </p:cNvPr>
          <p:cNvSpPr>
            <a:spLocks noGrp="1"/>
          </p:cNvSpPr>
          <p:nvPr>
            <p:ph type="title"/>
          </p:nvPr>
        </p:nvSpPr>
        <p:spPr/>
        <p:txBody>
          <a:bodyPr/>
          <a:lstStyle/>
          <a:p>
            <a:r>
              <a:rPr lang="en-US" altLang="ko-KR" dirty="0"/>
              <a:t>Examples of Message Authentication</a:t>
            </a:r>
            <a:endParaRPr lang="ko-KR" altLang="en-US" dirty="0"/>
          </a:p>
        </p:txBody>
      </p:sp>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A192AFD1-E06A-41A5-84FA-F0666B64730D}"/>
                  </a:ext>
                </a:extLst>
              </p:cNvPr>
              <p:cNvSpPr>
                <a:spLocks noGrp="1"/>
              </p:cNvSpPr>
              <p:nvPr>
                <p:ph sz="half" idx="1"/>
              </p:nvPr>
            </p:nvSpPr>
            <p:spPr/>
            <p:txBody>
              <a:bodyPr/>
              <a:lstStyle/>
              <a:p>
                <a:r>
                  <a:rPr lang="en-US" altLang="ko-KR" dirty="0"/>
                  <a:t>Concatenate hash code then encrypt</a:t>
                </a:r>
              </a:p>
              <a:p>
                <a:pPr lvl="1"/>
                <a:r>
                  <a:rPr lang="en-US" altLang="ko-KR" dirty="0"/>
                  <a:t>Confidentiality and authentication provided</a:t>
                </a:r>
              </a:p>
              <a:p>
                <a:r>
                  <a:rPr lang="en-US" altLang="ko-KR" dirty="0"/>
                  <a:t>Only encrypt hash code</a:t>
                </a:r>
              </a:p>
              <a:p>
                <a:pPr lvl="1"/>
                <a:r>
                  <a:rPr lang="en-US" altLang="ko-KR" dirty="0"/>
                  <a:t>Only provide authentication</a:t>
                </a:r>
              </a:p>
              <a:p>
                <a:r>
                  <a:rPr lang="en-US" altLang="ko-KR" dirty="0"/>
                  <a:t>Use a hash function with secret value </a:t>
                </a:r>
                <a14:m>
                  <m:oMath xmlns:m="http://schemas.openxmlformats.org/officeDocument/2006/math">
                    <m:r>
                      <a:rPr lang="en-US" altLang="ko-KR" i="1" dirty="0" smtClean="0">
                        <a:latin typeface="Cambria Math" panose="02040503050406030204" pitchFamily="18" charset="0"/>
                      </a:rPr>
                      <m:t>𝑆</m:t>
                    </m:r>
                  </m:oMath>
                </a14:m>
                <a:endParaRPr lang="en-US" altLang="ko-KR" dirty="0"/>
              </a:p>
              <a:p>
                <a:pPr lvl="1"/>
                <a:r>
                  <a:rPr lang="en-US" altLang="ko-KR" dirty="0"/>
                  <a:t>Opponent can not intercept </a:t>
                </a:r>
                <a14:m>
                  <m:oMath xmlns:m="http://schemas.openxmlformats.org/officeDocument/2006/math">
                    <m:r>
                      <a:rPr lang="en-US" altLang="ko-KR" i="1" dirty="0" smtClean="0">
                        <a:latin typeface="Cambria Math" panose="02040503050406030204" pitchFamily="18" charset="0"/>
                      </a:rPr>
                      <m:t>𝑆</m:t>
                    </m:r>
                  </m:oMath>
                </a14:m>
                <a:r>
                  <a:rPr lang="en-US" altLang="ko-KR" dirty="0"/>
                  <a:t> which is known to only sender and recipient</a:t>
                </a:r>
              </a:p>
              <a:p>
                <a:r>
                  <a:rPr lang="en-US" altLang="ko-KR" dirty="0"/>
                  <a:t>Disadvantages of encryption</a:t>
                </a:r>
              </a:p>
              <a:p>
                <a:pPr lvl="1"/>
                <a:r>
                  <a:rPr lang="en-US" altLang="ko-KR" dirty="0"/>
                  <a:t>Encryption is slow</a:t>
                </a:r>
              </a:p>
              <a:p>
                <a:pPr lvl="1"/>
                <a:r>
                  <a:rPr lang="en-US" altLang="ko-KR" dirty="0"/>
                  <a:t>Encryption maybe covered by patents</a:t>
                </a:r>
              </a:p>
              <a:p>
                <a:pPr lvl="1"/>
                <a:r>
                  <a:rPr lang="en-US" altLang="ko-KR" dirty="0"/>
                  <a:t>Encryption hardware is optimized toward large data size</a:t>
                </a:r>
              </a:p>
              <a:p>
                <a:endParaRPr lang="en-US" altLang="ko-KR" dirty="0"/>
              </a:p>
            </p:txBody>
          </p:sp>
        </mc:Choice>
        <mc:Fallback xmlns="">
          <p:sp>
            <p:nvSpPr>
              <p:cNvPr id="2" name="내용 개체 틀 1">
                <a:extLst>
                  <a:ext uri="{FF2B5EF4-FFF2-40B4-BE49-F238E27FC236}">
                    <a16:creationId xmlns:a16="http://schemas.microsoft.com/office/drawing/2014/main" id="{A192AFD1-E06A-41A5-84FA-F0666B64730D}"/>
                  </a:ext>
                </a:extLst>
              </p:cNvPr>
              <p:cNvSpPr>
                <a:spLocks noGrp="1" noRot="1" noChangeAspect="1" noMove="1" noResize="1" noEditPoints="1" noAdjustHandles="1" noChangeArrowheads="1" noChangeShapeType="1" noTextEdit="1"/>
              </p:cNvSpPr>
              <p:nvPr>
                <p:ph sz="half" idx="1"/>
              </p:nvPr>
            </p:nvSpPr>
            <p:spPr>
              <a:blipFill>
                <a:blip r:embed="rId2"/>
                <a:stretch>
                  <a:fillRect l="-1059" t="-3655" r="-235"/>
                </a:stretch>
              </a:blipFill>
            </p:spPr>
            <p:txBody>
              <a:bodyPr/>
              <a:lstStyle/>
              <a:p>
                <a:r>
                  <a:rPr lang="ko-KR" altLang="en-US">
                    <a:noFill/>
                  </a:rPr>
                  <a:t> </a:t>
                </a:r>
              </a:p>
            </p:txBody>
          </p:sp>
        </mc:Fallback>
      </mc:AlternateContent>
      <p:pic>
        <p:nvPicPr>
          <p:cNvPr id="7" name="내용 개체 틀 6">
            <a:extLst>
              <a:ext uri="{FF2B5EF4-FFF2-40B4-BE49-F238E27FC236}">
                <a16:creationId xmlns:a16="http://schemas.microsoft.com/office/drawing/2014/main" id="{2ECF9995-D2AF-4E12-892F-EE778E906BA9}"/>
              </a:ext>
            </a:extLst>
          </p:cNvPr>
          <p:cNvPicPr>
            <a:picLocks noGrp="1" noChangeAspect="1"/>
          </p:cNvPicPr>
          <p:nvPr>
            <p:ph sz="half" idx="2"/>
          </p:nvPr>
        </p:nvPicPr>
        <p:blipFill>
          <a:blip r:embed="rId3"/>
          <a:stretch>
            <a:fillRect/>
          </a:stretch>
        </p:blipFill>
        <p:spPr>
          <a:xfrm>
            <a:off x="6398144" y="1825625"/>
            <a:ext cx="4729711" cy="4664075"/>
          </a:xfrm>
        </p:spPr>
      </p:pic>
    </p:spTree>
    <p:extLst>
      <p:ext uri="{BB962C8B-B14F-4D97-AF65-F5344CB8AC3E}">
        <p14:creationId xmlns:p14="http://schemas.microsoft.com/office/powerpoint/2010/main" val="479415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0338E15D-076D-43B0-9F74-1F53E2E76BDC}"/>
              </a:ext>
            </a:extLst>
          </p:cNvPr>
          <p:cNvSpPr>
            <a:spLocks noGrp="1"/>
          </p:cNvSpPr>
          <p:nvPr>
            <p:ph type="title"/>
          </p:nvPr>
        </p:nvSpPr>
        <p:spPr/>
        <p:txBody>
          <a:bodyPr/>
          <a:lstStyle/>
          <a:p>
            <a:r>
              <a:rPr lang="en-US" altLang="ko-KR" dirty="0"/>
              <a:t>Message Authentication Code</a:t>
            </a:r>
            <a:endParaRPr lang="ko-KR" altLang="en-US" dirty="0"/>
          </a:p>
        </p:txBody>
      </p:sp>
      <p:sp>
        <p:nvSpPr>
          <p:cNvPr id="6" name="내용 개체 틀 5">
            <a:extLst>
              <a:ext uri="{FF2B5EF4-FFF2-40B4-BE49-F238E27FC236}">
                <a16:creationId xmlns:a16="http://schemas.microsoft.com/office/drawing/2014/main" id="{5A10F5FD-84A8-460D-BAE4-62639A1BFA47}"/>
              </a:ext>
            </a:extLst>
          </p:cNvPr>
          <p:cNvSpPr>
            <a:spLocks noGrp="1"/>
          </p:cNvSpPr>
          <p:nvPr>
            <p:ph idx="1"/>
          </p:nvPr>
        </p:nvSpPr>
        <p:spPr/>
        <p:txBody>
          <a:bodyPr/>
          <a:lstStyle/>
          <a:p>
            <a:r>
              <a:rPr lang="en-US" altLang="ko-KR" dirty="0"/>
              <a:t>Keyed hash function</a:t>
            </a:r>
          </a:p>
          <a:p>
            <a:r>
              <a:rPr lang="en-US" altLang="ko-KR" dirty="0"/>
              <a:t>Combination of hashing and encryption</a:t>
            </a:r>
          </a:p>
          <a:p>
            <a:r>
              <a:rPr lang="en-US" altLang="ko-KR" dirty="0"/>
              <a:t>Always produce fixed size output that is secure</a:t>
            </a:r>
          </a:p>
          <a:p>
            <a:r>
              <a:rPr lang="en-US" altLang="ko-KR" dirty="0"/>
              <a:t>Attacker can not change the data without knowing the secret key</a:t>
            </a:r>
            <a:endParaRPr lang="ko-KR" altLang="en-US" dirty="0"/>
          </a:p>
        </p:txBody>
      </p:sp>
    </p:spTree>
    <p:extLst>
      <p:ext uri="{BB962C8B-B14F-4D97-AF65-F5344CB8AC3E}">
        <p14:creationId xmlns:p14="http://schemas.microsoft.com/office/powerpoint/2010/main" val="376580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FB01F6F-EF40-4DC8-859A-B829FF8DDDBB}"/>
              </a:ext>
            </a:extLst>
          </p:cNvPr>
          <p:cNvSpPr>
            <a:spLocks noGrp="1"/>
          </p:cNvSpPr>
          <p:nvPr>
            <p:ph type="title"/>
          </p:nvPr>
        </p:nvSpPr>
        <p:spPr/>
        <p:txBody>
          <a:bodyPr/>
          <a:lstStyle/>
          <a:p>
            <a:r>
              <a:rPr lang="en-US" altLang="ko-KR" dirty="0"/>
              <a:t>Digital Signatures</a:t>
            </a:r>
            <a:endParaRPr lang="ko-KR" altLang="en-US" dirty="0"/>
          </a:p>
        </p:txBody>
      </p:sp>
      <p:sp>
        <p:nvSpPr>
          <p:cNvPr id="5" name="내용 개체 틀 4">
            <a:extLst>
              <a:ext uri="{FF2B5EF4-FFF2-40B4-BE49-F238E27FC236}">
                <a16:creationId xmlns:a16="http://schemas.microsoft.com/office/drawing/2014/main" id="{485E80B9-CFFE-49CC-99E7-8108776DC7AA}"/>
              </a:ext>
            </a:extLst>
          </p:cNvPr>
          <p:cNvSpPr>
            <a:spLocks noGrp="1"/>
          </p:cNvSpPr>
          <p:nvPr>
            <p:ph idx="1"/>
          </p:nvPr>
        </p:nvSpPr>
        <p:spPr/>
        <p:txBody>
          <a:bodyPr vert="horz" lIns="91440" tIns="45720" rIns="91440" bIns="45720" rtlCol="0" anchor="t">
            <a:normAutofit/>
          </a:bodyPr>
          <a:lstStyle/>
          <a:p>
            <a:r>
              <a:rPr lang="en-US" altLang="ko-KR" dirty="0"/>
              <a:t>The hash value of a message is encrypted with a private key</a:t>
            </a:r>
          </a:p>
          <a:p>
            <a:pPr lvl="1"/>
            <a:r>
              <a:rPr lang="en-US" altLang="ko-KR" dirty="0"/>
              <a:t>Verify the signature with a public key</a:t>
            </a:r>
          </a:p>
          <a:p>
            <a:r>
              <a:rPr lang="en-US" altLang="ko-KR" dirty="0"/>
              <a:t>Procedure</a:t>
            </a:r>
          </a:p>
          <a:p>
            <a:pPr lvl="1"/>
            <a:r>
              <a:rPr lang="en-US" altLang="ko-KR" dirty="0"/>
              <a:t>Hash code is encrypted using private key</a:t>
            </a:r>
          </a:p>
          <a:p>
            <a:pPr lvl="2"/>
            <a:r>
              <a:rPr lang="en-US" altLang="ko-KR" dirty="0"/>
              <a:t>Only the sender could encrypt</a:t>
            </a:r>
          </a:p>
          <a:p>
            <a:pPr lvl="1"/>
            <a:r>
              <a:rPr lang="en-US" altLang="ko-KR" dirty="0"/>
              <a:t>Using symmetric key provides confidentiality</a:t>
            </a:r>
          </a:p>
        </p:txBody>
      </p:sp>
    </p:spTree>
    <p:extLst>
      <p:ext uri="{BB962C8B-B14F-4D97-AF65-F5344CB8AC3E}">
        <p14:creationId xmlns:p14="http://schemas.microsoft.com/office/powerpoint/2010/main" val="981320862"/>
      </p:ext>
    </p:extLst>
  </p:cSld>
  <p:clrMapOvr>
    <a:masterClrMapping/>
  </p:clrMapOvr>
</p:sld>
</file>

<file path=ppt/theme/theme1.xml><?xml version="1.0" encoding="utf-8"?>
<a:theme xmlns:a="http://schemas.openxmlformats.org/drawingml/2006/main" name="One Lis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6">
      <a:majorFont>
        <a:latin typeface="Britannic Bold"/>
        <a:ea typeface="본명조 Heavy"/>
        <a:cs typeface=""/>
      </a:majorFont>
      <a:minorFont>
        <a:latin typeface="Amaranth"/>
        <a:ea typeface="본고딕 KR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프레젠테이션1" id="{2EDE3412-EFF5-4690-9B6E-675B9B7DDBD1}" vid="{D35ADE08-6298-4040-BCAC-3488955857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hit 220103_수정</Template>
  <TotalTime>1895</TotalTime>
  <Words>1550</Words>
  <Application>Microsoft Office PowerPoint</Application>
  <PresentationFormat>와이드스크린</PresentationFormat>
  <Paragraphs>213</Paragraphs>
  <Slides>37</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37</vt:i4>
      </vt:variant>
    </vt:vector>
  </HeadingPairs>
  <TitlesOfParts>
    <vt:vector size="45" baseType="lpstr">
      <vt:lpstr>Arial</vt:lpstr>
      <vt:lpstr>Wingdings</vt:lpstr>
      <vt:lpstr>Britannic Bold</vt:lpstr>
      <vt:lpstr>Consolas</vt:lpstr>
      <vt:lpstr>Cambria Math</vt:lpstr>
      <vt:lpstr>Amaranth</vt:lpstr>
      <vt:lpstr>본고딕 KR Regular</vt:lpstr>
      <vt:lpstr>One List</vt:lpstr>
      <vt:lpstr>Chapter 11: Cryptographic Hash Functions</vt:lpstr>
      <vt:lpstr>Contents</vt:lpstr>
      <vt:lpstr>Cryptographic Hash Functions</vt:lpstr>
      <vt:lpstr>11.1 Applications of Cryptographic Hash Functions</vt:lpstr>
      <vt:lpstr>Message Authentication #1</vt:lpstr>
      <vt:lpstr>Message Authentication #2</vt:lpstr>
      <vt:lpstr>Examples of Message Authentication</vt:lpstr>
      <vt:lpstr>Message Authentication Code</vt:lpstr>
      <vt:lpstr>Digital Signatures</vt:lpstr>
      <vt:lpstr>Other Applications</vt:lpstr>
      <vt:lpstr>11.2 Two Simple Hash Functions</vt:lpstr>
      <vt:lpstr>Two Simple Hash Function</vt:lpstr>
      <vt:lpstr>Possible Attack on TSHF</vt:lpstr>
      <vt:lpstr>11.3 Requirements and Security</vt:lpstr>
      <vt:lpstr>Requirements</vt:lpstr>
      <vt:lpstr>Preimage Resistant</vt:lpstr>
      <vt:lpstr>Second Preimage Resistant</vt:lpstr>
      <vt:lpstr>Collision Resistant</vt:lpstr>
      <vt:lpstr>Pseudorandomness</vt:lpstr>
      <vt:lpstr>Birthday Paradox</vt:lpstr>
      <vt:lpstr>Birthday Paradox Proof</vt:lpstr>
      <vt:lpstr>Brute-Force Attacks</vt:lpstr>
      <vt:lpstr>Collision Resistant Attacks</vt:lpstr>
      <vt:lpstr>Cryptanalysis and Compression Function</vt:lpstr>
      <vt:lpstr>Compression Function</vt:lpstr>
      <vt:lpstr>11.4 Hash Functions Based on CBC</vt:lpstr>
      <vt:lpstr>CBC</vt:lpstr>
      <vt:lpstr>Meet-in-the-middle-attack</vt:lpstr>
      <vt:lpstr>11.5 SHA</vt:lpstr>
      <vt:lpstr>SHA-512 Overview</vt:lpstr>
      <vt:lpstr>SHA-512 Logic #1</vt:lpstr>
      <vt:lpstr>SHA-512 Logic #2</vt:lpstr>
      <vt:lpstr>SHA-512 Logic #3</vt:lpstr>
      <vt:lpstr>SHA-512 Round Function</vt:lpstr>
      <vt:lpstr>Appendix A, SHA-512 Round Function</vt:lpstr>
      <vt:lpstr>Appendix B, SHA-512 W derivation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Fonts 글꼴</dc:title>
  <dc:creator>강민경</dc:creator>
  <cp:lastModifiedBy>손 수민</cp:lastModifiedBy>
  <cp:revision>71</cp:revision>
  <cp:lastPrinted>2016-11-28T00:53:03Z</cp:lastPrinted>
  <dcterms:created xsi:type="dcterms:W3CDTF">2022-01-09T08:49:23Z</dcterms:created>
  <dcterms:modified xsi:type="dcterms:W3CDTF">2022-01-27T15:23:33Z</dcterms:modified>
</cp:coreProperties>
</file>